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67" r:id="rId2"/>
    <p:sldId id="284" r:id="rId3"/>
    <p:sldId id="257" r:id="rId4"/>
    <p:sldId id="260" r:id="rId5"/>
    <p:sldId id="285" r:id="rId6"/>
    <p:sldId id="276" r:id="rId7"/>
    <p:sldId id="259" r:id="rId8"/>
    <p:sldId id="278" r:id="rId9"/>
    <p:sldId id="279" r:id="rId10"/>
    <p:sldId id="280" r:id="rId11"/>
    <p:sldId id="281" r:id="rId12"/>
    <p:sldId id="282" r:id="rId13"/>
    <p:sldId id="283" r:id="rId14"/>
    <p:sldId id="264" r:id="rId15"/>
    <p:sldId id="266" r:id="rId16"/>
    <p:sldId id="275" r:id="rId17"/>
    <p:sldId id="269" r:id="rId18"/>
    <p:sldId id="274" r:id="rId19"/>
    <p:sldId id="263" r:id="rId20"/>
    <p:sldId id="273" r:id="rId21"/>
  </p:sldIdLst>
  <p:sldSz cx="12192000" cy="6858000"/>
  <p:notesSz cx="6858000" cy="9144000"/>
  <p:embeddedFontLst>
    <p:embeddedFont>
      <p:font typeface="Swis721 Blk BT" panose="020B0904030502020204"/>
      <p:regular r:id="rId23"/>
      <p:italic r:id="rId24"/>
    </p:embeddedFont>
    <p:embeddedFont>
      <p:font typeface="Swis721 BlkEx BT" panose="020B0907040502030204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efiros" initials="s" lastIdx="1" clrIdx="0">
    <p:extLst>
      <p:ext uri="{19B8F6BF-5375-455C-9EA6-DF929625EA0E}">
        <p15:presenceInfo xmlns:p15="http://schemas.microsoft.com/office/powerpoint/2012/main" userId="5fd16182259ddb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54A"/>
    <a:srgbClr val="EA67A7"/>
    <a:srgbClr val="FBB252"/>
    <a:srgbClr val="9861A8"/>
    <a:srgbClr val="D9E14F"/>
    <a:srgbClr val="9DD7DB"/>
    <a:srgbClr val="FFFFFF"/>
    <a:srgbClr val="BEE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2845" autoAdjust="0"/>
  </p:normalViewPr>
  <p:slideViewPr>
    <p:cSldViewPr snapToGrid="0">
      <p:cViewPr varScale="1">
        <p:scale>
          <a:sx n="91" d="100"/>
          <a:sy n="91" d="100"/>
        </p:scale>
        <p:origin x="56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E0C58-4234-4493-8E8C-BA7534BAC1D9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C9755-E3C3-47DF-BD60-0FC97F975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5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9755-E3C3-47DF-BD60-0FC97F975A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9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9755-E3C3-47DF-BD60-0FC97F975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9755-E3C3-47DF-BD60-0FC97F975A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9755-E3C3-47DF-BD60-0FC97F975A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3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1200" b="1" dirty="0" smtClean="0"/>
              <a:t>RESILIENCIA SANITARIA </a:t>
            </a:r>
            <a:r>
              <a:rPr lang="es-BO" sz="1200" dirty="0" smtClean="0"/>
              <a:t>- Ciudades saludables que prevengan enfermedades mediante ocupación del territorio, redes de salud y prácticas urbanas saludables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1200" b="1" dirty="0" smtClean="0"/>
              <a:t>GESTIÓN URBANA METROPOLITANA </a:t>
            </a:r>
            <a:r>
              <a:rPr lang="es-BO" sz="1200" dirty="0" smtClean="0"/>
              <a:t>- A partir de la gestión del COVID-19 con enfoque metropolitano, se deben gestionar nuevas alianzas con municipios para la gestión de la vivienda en la RMLP.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1200" b="1" dirty="0" smtClean="0"/>
              <a:t>CIUDAD INTELIGENTE PARA LA GESTIÓN URBANA </a:t>
            </a:r>
            <a:r>
              <a:rPr lang="es-BO" sz="1200" dirty="0" smtClean="0"/>
              <a:t>– Tecnologías para el monitoreo y gestión de la información para el desarrollo y planificación urbana.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1200" b="1" dirty="0" smtClean="0"/>
              <a:t>DISTANCIAMIENTO FÍSICO PARA LA MOVILIDAD SOSTENIBLE </a:t>
            </a:r>
            <a:r>
              <a:rPr lang="es-BO" sz="1200" dirty="0" smtClean="0"/>
              <a:t>– Fomentar la movilidad activa para la democratización del hábitat y espacio público.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1200" b="1" dirty="0" smtClean="0"/>
              <a:t>EMPODERAMIENTO COMUNITARIO Y CORRESPONSABILIDAD </a:t>
            </a:r>
            <a:r>
              <a:rPr lang="es-BO" sz="1200" dirty="0" smtClean="0"/>
              <a:t>– Redes de solidaridad para atención al COVID-19 como origen de procesos participativos en gestión urbana.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 smtClean="0"/>
              <a:t>CIUDAD COMPACTA INCLUSIVA </a:t>
            </a:r>
            <a:r>
              <a:rPr lang="es-ES" sz="1200" dirty="0" smtClean="0"/>
              <a:t>– El hacinamiento en las viviendas han facilitado el contagio. Se debe propiciar una gestión del suelo de forma inclusiva reduciendo la segregación territorial en un marco de densificación equilibrada.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 smtClean="0"/>
              <a:t>VIVIENDA SEGURA </a:t>
            </a:r>
            <a:r>
              <a:rPr lang="es-ES" sz="1200" dirty="0" smtClean="0"/>
              <a:t>– Fomento al discurso del derecho a la vivienda como estrategia de resiliencia ciudadana.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 smtClean="0"/>
              <a:t>NUEVA CONCEPCIÓN DE POLICENTRICIDAD </a:t>
            </a:r>
            <a:r>
              <a:rPr lang="es-ES" sz="1200" dirty="0" smtClean="0"/>
              <a:t>– El COVID-19 ha enfatizado la importancia de la seguridad alimentaria. Se debe identificar las nuevas dinámicas en centralidades, tomando en cuenta temporalidad y escala.   </a:t>
            </a:r>
            <a:endParaRPr lang="es-BO" sz="1200" dirty="0" smtClean="0"/>
          </a:p>
          <a:p>
            <a:endParaRPr lang="es-B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F7B85-134E-4281-A3E9-B4F86724B49E}" type="slidenum">
              <a:rPr lang="es-BO" smtClean="0"/>
              <a:pPr/>
              <a:t>17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3419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E7F5CDB-D71E-45B1-BE24-FEEEAF3CC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053"/>
          <a:stretch/>
        </p:blipFill>
        <p:spPr>
          <a:xfrm>
            <a:off x="0" y="0"/>
            <a:ext cx="6785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0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161BF04-12C2-436D-B5BA-8355979652C7}"/>
              </a:ext>
            </a:extLst>
          </p:cNvPr>
          <p:cNvSpPr/>
          <p:nvPr userDrawn="1"/>
        </p:nvSpPr>
        <p:spPr>
          <a:xfrm>
            <a:off x="-2" y="0"/>
            <a:ext cx="6096001" cy="6858000"/>
          </a:xfrm>
          <a:prstGeom prst="rect">
            <a:avLst/>
          </a:prstGeom>
          <a:solidFill>
            <a:srgbClr val="9DD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161BF04-12C2-436D-B5BA-8355979652C7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9DD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6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98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C65C0-A92C-4869-9B4A-24021695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DC9961-6513-4A37-AA97-29CF413A4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973DE4-95AB-4837-909F-0C9B8FB34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30B552-0450-42E1-912C-E6A0DAF5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387D-5D6B-4B51-84C6-F3056776C345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27F4FF-2209-490A-A3C7-D2735EAD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F8C8C5-661C-4288-AAD9-59E580FF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26AD-C738-4BAC-826C-51ACDD8FD1F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7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C0A70-6560-4490-8E88-B929023F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D683B9A-7776-467B-B7A2-7A3D862CD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FCACF1-CA33-4746-846B-C090F31BA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5FD253-6F42-43F4-97F4-A7F70B22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387D-5D6B-4B51-84C6-F3056776C345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D76490-A40A-4F4E-AEBE-577E819F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74C918-5029-4816-83C1-40CAF855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26AD-C738-4BAC-826C-51ACDD8FD1F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8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86992-C177-403C-8C0D-3831CBE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8E7D5E-873F-4992-90DC-350D31271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11DDB-F007-43F9-9340-0DF9CE37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387D-5D6B-4B51-84C6-F3056776C345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63E23-F8F7-42D5-A8AE-89B2EA88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8FA823-BDDA-45BB-B26A-D589CCBD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26AD-C738-4BAC-826C-51ACDD8FD1F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41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09AE7F-17D7-49B2-8EF3-F4BD3903E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D7B353-9C7D-4E3E-AE20-F319FE46B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850CD2-535B-41FE-A988-6D7FE7AD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387D-5D6B-4B51-84C6-F3056776C345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03180-5108-48D2-8CD5-85BD2A8C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69A3B2-7C61-483F-A838-8C3FC4AE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26AD-C738-4BAC-826C-51ACDD8FD1F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60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903-CE1D-4FB5-B3D2-C79820C323F9}" type="datetimeFigureOut">
              <a:rPr lang="es-ES" smtClean="0"/>
              <a:pPr/>
              <a:t>10/09/2020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C6A4-8F28-4BFE-B41A-11A2835E45C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0216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11017F0-29BC-430E-9310-5EEF178BE628}"/>
              </a:ext>
            </a:extLst>
          </p:cNvPr>
          <p:cNvSpPr>
            <a:spLocks noChangeAspect="1"/>
          </p:cNvSpPr>
          <p:nvPr userDrawn="1"/>
        </p:nvSpPr>
        <p:spPr>
          <a:xfrm>
            <a:off x="585536" y="4854010"/>
            <a:ext cx="11020927" cy="1494527"/>
          </a:xfrm>
          <a:prstGeom prst="rect">
            <a:avLst/>
          </a:prstGeom>
          <a:solidFill>
            <a:srgbClr val="9DD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90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91F14D27-AC6C-4688-875A-C5AA82A8347E}"/>
              </a:ext>
            </a:extLst>
          </p:cNvPr>
          <p:cNvGrpSpPr/>
          <p:nvPr userDrawn="1"/>
        </p:nvGrpSpPr>
        <p:grpSpPr>
          <a:xfrm>
            <a:off x="0" y="0"/>
            <a:ext cx="12202263" cy="6858000"/>
            <a:chOff x="0" y="0"/>
            <a:chExt cx="12202263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26491038-7EA5-46FE-A907-11EA44FEE1B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0"/>
              <a:ext cx="12202263" cy="6858000"/>
            </a:xfrm>
            <a:prstGeom prst="rect">
              <a:avLst/>
            </a:prstGeom>
            <a:solidFill>
              <a:srgbClr val="9D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11017F0-29BC-430E-9310-5EEF178BE62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90668" y="509462"/>
              <a:ext cx="11020927" cy="5839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901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9EE22B1-D267-4008-BB8C-69080E391B44}"/>
              </a:ext>
            </a:extLst>
          </p:cNvPr>
          <p:cNvSpPr/>
          <p:nvPr userDrawn="1"/>
        </p:nvSpPr>
        <p:spPr>
          <a:xfrm>
            <a:off x="-1" y="0"/>
            <a:ext cx="3600000" cy="6858000"/>
          </a:xfrm>
          <a:prstGeom prst="rect">
            <a:avLst/>
          </a:prstGeom>
          <a:solidFill>
            <a:srgbClr val="9DD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D85FC16-6948-4854-B2F3-0A4539D2AD8E}"/>
              </a:ext>
            </a:extLst>
          </p:cNvPr>
          <p:cNvGrpSpPr/>
          <p:nvPr userDrawn="1"/>
        </p:nvGrpSpPr>
        <p:grpSpPr>
          <a:xfrm>
            <a:off x="4743234" y="1794819"/>
            <a:ext cx="1260000" cy="4381546"/>
            <a:chOff x="4514634" y="1365684"/>
            <a:chExt cx="1260000" cy="4381546"/>
          </a:xfrm>
          <a:solidFill>
            <a:srgbClr val="9DD7DB"/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20ACCC-4A8B-4201-A46F-B7CC75146707}"/>
                </a:ext>
              </a:extLst>
            </p:cNvPr>
            <p:cNvSpPr/>
            <p:nvPr userDrawn="1"/>
          </p:nvSpPr>
          <p:spPr>
            <a:xfrm>
              <a:off x="4514634" y="1365684"/>
              <a:ext cx="1260000" cy="12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6DCB8C2-3BF4-4D3B-B929-FAC1A7B82ACD}"/>
                </a:ext>
              </a:extLst>
            </p:cNvPr>
            <p:cNvSpPr/>
            <p:nvPr userDrawn="1"/>
          </p:nvSpPr>
          <p:spPr>
            <a:xfrm>
              <a:off x="4514634" y="2926457"/>
              <a:ext cx="1260000" cy="12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5D544C0-7F29-4D36-898A-2F3E144EEB29}"/>
                </a:ext>
              </a:extLst>
            </p:cNvPr>
            <p:cNvSpPr/>
            <p:nvPr userDrawn="1"/>
          </p:nvSpPr>
          <p:spPr>
            <a:xfrm>
              <a:off x="4514634" y="4487230"/>
              <a:ext cx="1260000" cy="12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3622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698EA73-944D-42C5-9543-A67E9A01D4DA}"/>
              </a:ext>
            </a:extLst>
          </p:cNvPr>
          <p:cNvSpPr>
            <a:spLocks noChangeAspect="1"/>
          </p:cNvSpPr>
          <p:nvPr userDrawn="1"/>
        </p:nvSpPr>
        <p:spPr>
          <a:xfrm>
            <a:off x="585536" y="509462"/>
            <a:ext cx="11020927" cy="5839076"/>
          </a:xfrm>
          <a:prstGeom prst="rect">
            <a:avLst/>
          </a:prstGeom>
          <a:solidFill>
            <a:srgbClr val="BEE4E7"/>
          </a:solidFill>
          <a:ln w="76200">
            <a:solidFill>
              <a:srgbClr val="BEE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1017F0-29BC-430E-9310-5EEF178BE628}"/>
              </a:ext>
            </a:extLst>
          </p:cNvPr>
          <p:cNvSpPr>
            <a:spLocks noChangeAspect="1"/>
          </p:cNvSpPr>
          <p:nvPr userDrawn="1"/>
        </p:nvSpPr>
        <p:spPr>
          <a:xfrm>
            <a:off x="1333041" y="509462"/>
            <a:ext cx="10273422" cy="5839076"/>
          </a:xfrm>
          <a:prstGeom prst="rect">
            <a:avLst/>
          </a:prstGeom>
          <a:solidFill>
            <a:schemeClr val="bg1"/>
          </a:solidFill>
          <a:ln w="76200">
            <a:solidFill>
              <a:srgbClr val="BEE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4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9EE22B1-D267-4008-BB8C-69080E391B44}"/>
              </a:ext>
            </a:extLst>
          </p:cNvPr>
          <p:cNvSpPr/>
          <p:nvPr userDrawn="1"/>
        </p:nvSpPr>
        <p:spPr>
          <a:xfrm>
            <a:off x="-1" y="0"/>
            <a:ext cx="3600000" cy="6858000"/>
          </a:xfrm>
          <a:prstGeom prst="rect">
            <a:avLst/>
          </a:prstGeom>
          <a:solidFill>
            <a:srgbClr val="9DD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6249084-FFC5-441F-8117-B02A77644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06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2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5322069-7C2C-43E8-B1DA-29B58C057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763" y="0"/>
            <a:ext cx="6855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6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11017F0-29BC-430E-9310-5EEF178BE628}"/>
              </a:ext>
            </a:extLst>
          </p:cNvPr>
          <p:cNvSpPr>
            <a:spLocks noChangeAspect="1"/>
          </p:cNvSpPr>
          <p:nvPr userDrawn="1"/>
        </p:nvSpPr>
        <p:spPr>
          <a:xfrm>
            <a:off x="585536" y="509462"/>
            <a:ext cx="11020927" cy="5839076"/>
          </a:xfrm>
          <a:prstGeom prst="rect">
            <a:avLst/>
          </a:prstGeom>
          <a:solidFill>
            <a:srgbClr val="9DD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6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91F14D27-AC6C-4688-875A-C5AA82A8347E}"/>
              </a:ext>
            </a:extLst>
          </p:cNvPr>
          <p:cNvGrpSpPr/>
          <p:nvPr userDrawn="1"/>
        </p:nvGrpSpPr>
        <p:grpSpPr>
          <a:xfrm>
            <a:off x="0" y="0"/>
            <a:ext cx="12202263" cy="6858000"/>
            <a:chOff x="0" y="0"/>
            <a:chExt cx="12202263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26491038-7EA5-46FE-A907-11EA44FEE1B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0"/>
              <a:ext cx="12202263" cy="6858000"/>
            </a:xfrm>
            <a:prstGeom prst="rect">
              <a:avLst/>
            </a:prstGeom>
            <a:solidFill>
              <a:srgbClr val="9D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11017F0-29BC-430E-9310-5EEF178BE62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90668" y="509462"/>
              <a:ext cx="11020927" cy="5839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2143077-7E70-4456-90AA-B044ADE2B27A}"/>
              </a:ext>
            </a:extLst>
          </p:cNvPr>
          <p:cNvGrpSpPr/>
          <p:nvPr userDrawn="1"/>
        </p:nvGrpSpPr>
        <p:grpSpPr>
          <a:xfrm>
            <a:off x="6096000" y="905013"/>
            <a:ext cx="5091221" cy="5047973"/>
            <a:chOff x="5966376" y="797226"/>
            <a:chExt cx="5091221" cy="504797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9DAE745-EBF6-461C-A5DD-DD1F13E3A9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17597" y="797226"/>
              <a:ext cx="2340000" cy="2340000"/>
            </a:xfrm>
            <a:prstGeom prst="rect">
              <a:avLst/>
            </a:prstGeom>
            <a:noFill/>
            <a:ln w="38100">
              <a:solidFill>
                <a:srgbClr val="9DD7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FA9584B-2DA2-490B-9787-2F0CD1F3BD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17597" y="3505199"/>
              <a:ext cx="2340000" cy="2340000"/>
            </a:xfrm>
            <a:prstGeom prst="rect">
              <a:avLst/>
            </a:prstGeom>
            <a:noFill/>
            <a:ln w="38100">
              <a:solidFill>
                <a:srgbClr val="9DD7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4433FF8-6B78-4353-BD8B-F4148177F2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966376" y="797226"/>
              <a:ext cx="2340000" cy="2340000"/>
            </a:xfrm>
            <a:prstGeom prst="rect">
              <a:avLst/>
            </a:prstGeom>
            <a:noFill/>
            <a:ln w="38100">
              <a:solidFill>
                <a:srgbClr val="9DD7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1ED9FAF-001A-4E60-921B-8CA1E98A5B1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966376" y="3505199"/>
              <a:ext cx="2340000" cy="2340000"/>
            </a:xfrm>
            <a:prstGeom prst="rect">
              <a:avLst/>
            </a:prstGeom>
            <a:noFill/>
            <a:ln w="38100">
              <a:solidFill>
                <a:srgbClr val="9DD7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131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11017F0-29BC-430E-9310-5EEF178BE628}"/>
              </a:ext>
            </a:extLst>
          </p:cNvPr>
          <p:cNvSpPr>
            <a:spLocks noChangeAspect="1"/>
          </p:cNvSpPr>
          <p:nvPr userDrawn="1"/>
        </p:nvSpPr>
        <p:spPr>
          <a:xfrm>
            <a:off x="585536" y="509462"/>
            <a:ext cx="11020927" cy="5839076"/>
          </a:xfrm>
          <a:prstGeom prst="rect">
            <a:avLst/>
          </a:prstGeom>
          <a:noFill/>
          <a:ln w="76200">
            <a:solidFill>
              <a:srgbClr val="9DD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F839A01-BC94-4DF0-B502-CCF9EE72DF3B}"/>
              </a:ext>
            </a:extLst>
          </p:cNvPr>
          <p:cNvCxnSpPr/>
          <p:nvPr userDrawn="1"/>
        </p:nvCxnSpPr>
        <p:spPr>
          <a:xfrm>
            <a:off x="6144127" y="3140242"/>
            <a:ext cx="0" cy="2520000"/>
          </a:xfrm>
          <a:prstGeom prst="line">
            <a:avLst/>
          </a:prstGeom>
          <a:noFill/>
          <a:ln w="76200">
            <a:solidFill>
              <a:srgbClr val="9DD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6426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C019D155-0EC2-49B2-B276-B2661285C317}"/>
              </a:ext>
            </a:extLst>
          </p:cNvPr>
          <p:cNvGrpSpPr/>
          <p:nvPr userDrawn="1"/>
        </p:nvGrpSpPr>
        <p:grpSpPr>
          <a:xfrm>
            <a:off x="0" y="0"/>
            <a:ext cx="12202263" cy="6858000"/>
            <a:chOff x="0" y="0"/>
            <a:chExt cx="12202263" cy="6858000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A9503B24-92D0-433E-98A9-FEEF7103C5E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0"/>
              <a:ext cx="12202263" cy="6858000"/>
            </a:xfrm>
            <a:prstGeom prst="rect">
              <a:avLst/>
            </a:prstGeom>
            <a:solidFill>
              <a:srgbClr val="9D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8F3D49DF-2513-47C6-B8DA-9CBED7DB458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90668" y="509462"/>
              <a:ext cx="11020927" cy="5839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439CC6E6-9039-45BB-B06F-44C94838595A}"/>
              </a:ext>
            </a:extLst>
          </p:cNvPr>
          <p:cNvSpPr>
            <a:spLocks noChangeAspect="1"/>
          </p:cNvSpPr>
          <p:nvPr userDrawn="1"/>
        </p:nvSpPr>
        <p:spPr>
          <a:xfrm>
            <a:off x="1972469" y="2112579"/>
            <a:ext cx="2340000" cy="3493566"/>
          </a:xfrm>
          <a:prstGeom prst="rect">
            <a:avLst/>
          </a:prstGeom>
          <a:solidFill>
            <a:srgbClr val="9DD7DB"/>
          </a:solidFill>
          <a:ln w="38100">
            <a:solidFill>
              <a:srgbClr val="9DD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5CED8D0-F188-463A-937D-5967CBCB01C9}"/>
              </a:ext>
            </a:extLst>
          </p:cNvPr>
          <p:cNvSpPr>
            <a:spLocks noChangeAspect="1"/>
          </p:cNvSpPr>
          <p:nvPr userDrawn="1"/>
        </p:nvSpPr>
        <p:spPr>
          <a:xfrm>
            <a:off x="4931131" y="2112579"/>
            <a:ext cx="2340000" cy="3493566"/>
          </a:xfrm>
          <a:prstGeom prst="rect">
            <a:avLst/>
          </a:prstGeom>
          <a:solidFill>
            <a:srgbClr val="9DD7DB"/>
          </a:solidFill>
          <a:ln w="38100">
            <a:solidFill>
              <a:srgbClr val="9DD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9470A35-FB5C-4725-A546-564F67B6F765}"/>
              </a:ext>
            </a:extLst>
          </p:cNvPr>
          <p:cNvSpPr>
            <a:spLocks noChangeAspect="1"/>
          </p:cNvSpPr>
          <p:nvPr userDrawn="1"/>
        </p:nvSpPr>
        <p:spPr>
          <a:xfrm>
            <a:off x="7889793" y="2112579"/>
            <a:ext cx="2340000" cy="3493566"/>
          </a:xfrm>
          <a:prstGeom prst="rect">
            <a:avLst/>
          </a:prstGeom>
          <a:solidFill>
            <a:srgbClr val="9DD7DB"/>
          </a:solidFill>
          <a:ln w="38100">
            <a:solidFill>
              <a:srgbClr val="9DD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03329C4-0E5A-4371-9FA6-BC17595C95B1}"/>
              </a:ext>
            </a:extLst>
          </p:cNvPr>
          <p:cNvSpPr>
            <a:spLocks noChangeAspect="1"/>
          </p:cNvSpPr>
          <p:nvPr userDrawn="1"/>
        </p:nvSpPr>
        <p:spPr>
          <a:xfrm>
            <a:off x="1972469" y="1251855"/>
            <a:ext cx="2340000" cy="4354290"/>
          </a:xfrm>
          <a:prstGeom prst="rect">
            <a:avLst/>
          </a:prstGeom>
          <a:noFill/>
          <a:ln w="38100">
            <a:solidFill>
              <a:srgbClr val="9DD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13643F0-17CC-42AF-9BC1-17A3FC65194A}"/>
              </a:ext>
            </a:extLst>
          </p:cNvPr>
          <p:cNvSpPr>
            <a:spLocks noChangeAspect="1"/>
          </p:cNvSpPr>
          <p:nvPr userDrawn="1"/>
        </p:nvSpPr>
        <p:spPr>
          <a:xfrm>
            <a:off x="4931131" y="1251855"/>
            <a:ext cx="2340000" cy="4354290"/>
          </a:xfrm>
          <a:prstGeom prst="rect">
            <a:avLst/>
          </a:prstGeom>
          <a:noFill/>
          <a:ln w="38100">
            <a:solidFill>
              <a:srgbClr val="9DD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F85B1A9-BD2C-4095-86BA-47DCBD0D8B9D}"/>
              </a:ext>
            </a:extLst>
          </p:cNvPr>
          <p:cNvSpPr>
            <a:spLocks noChangeAspect="1"/>
          </p:cNvSpPr>
          <p:nvPr userDrawn="1"/>
        </p:nvSpPr>
        <p:spPr>
          <a:xfrm>
            <a:off x="7889793" y="1251855"/>
            <a:ext cx="2340000" cy="4354290"/>
          </a:xfrm>
          <a:prstGeom prst="rect">
            <a:avLst/>
          </a:prstGeom>
          <a:noFill/>
          <a:ln w="38100">
            <a:solidFill>
              <a:srgbClr val="9DD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3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4B4F6A-0818-45F8-AFCB-196ED81F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02E20D-5DAE-4427-92B6-99FFCE0A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AC4DF-38E9-4543-BD42-314985F94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8387D-5D6B-4B51-84C6-F3056776C345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925741-106F-441A-9335-87765684C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4DB4AD-7AF3-4F55-B8E6-0AFDEB680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B26AD-C738-4BAC-826C-51ACDD8FD1F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5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61" r:id="rId7"/>
    <p:sldLayoutId id="2147483660" r:id="rId8"/>
    <p:sldLayoutId id="2147483664" r:id="rId9"/>
    <p:sldLayoutId id="2147483654" r:id="rId10"/>
    <p:sldLayoutId id="2147483663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royo@lapaz.b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itservicios.lapaz.bo/politicavivienda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01C8ECB-D927-4C5A-8975-2C8FE3061448}"/>
              </a:ext>
            </a:extLst>
          </p:cNvPr>
          <p:cNvSpPr/>
          <p:nvPr/>
        </p:nvSpPr>
        <p:spPr>
          <a:xfrm>
            <a:off x="5098661" y="4007069"/>
            <a:ext cx="7112000" cy="5329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POLÍTICA MUNICIPAL DE VIVIENDA Y HÁBITAT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0E3D63-36F2-4879-B95A-FEE157940ADD}"/>
              </a:ext>
            </a:extLst>
          </p:cNvPr>
          <p:cNvSpPr/>
          <p:nvPr/>
        </p:nvSpPr>
        <p:spPr>
          <a:xfrm>
            <a:off x="2416878" y="4937759"/>
            <a:ext cx="9677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500" b="1" dirty="0" smtClean="0"/>
              <a:t>Marcelo Arroyo J.</a:t>
            </a:r>
          </a:p>
          <a:p>
            <a:pPr algn="r"/>
            <a:r>
              <a:rPr lang="es-BO" sz="1500" dirty="0" smtClean="0"/>
              <a:t>Secretario Municipal de Planificación para el Desarrollo </a:t>
            </a:r>
          </a:p>
          <a:p>
            <a:pPr algn="r"/>
            <a:r>
              <a:rPr lang="es-BO" sz="1500" dirty="0" smtClean="0">
                <a:hlinkClick r:id="rId3"/>
              </a:rPr>
              <a:t>marroyo@lapaz.bo</a:t>
            </a:r>
            <a:r>
              <a:rPr lang="es-BO" sz="1500" dirty="0" smtClean="0"/>
              <a:t> </a:t>
            </a:r>
            <a:endParaRPr lang="en-US" sz="15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3E39524-5768-4A4E-BD11-4F39920FAE0A}"/>
              </a:ext>
            </a:extLst>
          </p:cNvPr>
          <p:cNvGrpSpPr/>
          <p:nvPr/>
        </p:nvGrpSpPr>
        <p:grpSpPr>
          <a:xfrm>
            <a:off x="9881617" y="182360"/>
            <a:ext cx="1754298" cy="836741"/>
            <a:chOff x="8307136" y="226885"/>
            <a:chExt cx="4110415" cy="215179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B28B5B4-0B97-4F8B-9EFE-FDC2E476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0258" y="226885"/>
              <a:ext cx="1967293" cy="2151799"/>
            </a:xfrm>
            <a:prstGeom prst="rect">
              <a:avLst/>
            </a:prstGeom>
          </p:spPr>
        </p:pic>
        <p:pic>
          <p:nvPicPr>
            <p:cNvPr id="1026" name="Picture 2" descr="Dirección de deportes GAMLP - Home | Facebook">
              <a:extLst>
                <a:ext uri="{FF2B5EF4-FFF2-40B4-BE49-F238E27FC236}">
                  <a16:creationId xmlns:a16="http://schemas.microsoft.com/office/drawing/2014/main" id="{B5FA1D86-C50F-4550-894F-CC7DF4FEF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7136" y="226887"/>
              <a:ext cx="2143126" cy="214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514" y="1124569"/>
            <a:ext cx="1266896" cy="68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upo 154">
            <a:extLst>
              <a:ext uri="{FF2B5EF4-FFF2-40B4-BE49-F238E27FC236}">
                <a16:creationId xmlns:a16="http://schemas.microsoft.com/office/drawing/2014/main" id="{D4CBCF60-3DFE-4C1E-BEEC-71F3832B024A}"/>
              </a:ext>
            </a:extLst>
          </p:cNvPr>
          <p:cNvGrpSpPr/>
          <p:nvPr/>
        </p:nvGrpSpPr>
        <p:grpSpPr>
          <a:xfrm>
            <a:off x="6693213" y="3128868"/>
            <a:ext cx="3161724" cy="2525688"/>
            <a:chOff x="6693213" y="2946919"/>
            <a:chExt cx="3161724" cy="2681619"/>
          </a:xfrm>
        </p:grpSpPr>
        <p:cxnSp>
          <p:nvCxnSpPr>
            <p:cNvPr id="156" name="Conector recto 155">
              <a:extLst>
                <a:ext uri="{FF2B5EF4-FFF2-40B4-BE49-F238E27FC236}">
                  <a16:creationId xmlns:a16="http://schemas.microsoft.com/office/drawing/2014/main" id="{C6C9B349-7E50-49C3-A87C-08FF133D61C5}"/>
                </a:ext>
              </a:extLst>
            </p:cNvPr>
            <p:cNvCxnSpPr/>
            <p:nvPr/>
          </p:nvCxnSpPr>
          <p:spPr>
            <a:xfrm>
              <a:off x="669321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cto 156">
              <a:extLst>
                <a:ext uri="{FF2B5EF4-FFF2-40B4-BE49-F238E27FC236}">
                  <a16:creationId xmlns:a16="http://schemas.microsoft.com/office/drawing/2014/main" id="{7353BBCF-477B-4C61-BEA8-B268C519D706}"/>
                </a:ext>
              </a:extLst>
            </p:cNvPr>
            <p:cNvCxnSpPr/>
            <p:nvPr/>
          </p:nvCxnSpPr>
          <p:spPr>
            <a:xfrm>
              <a:off x="6905125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cto 157">
              <a:extLst>
                <a:ext uri="{FF2B5EF4-FFF2-40B4-BE49-F238E27FC236}">
                  <a16:creationId xmlns:a16="http://schemas.microsoft.com/office/drawing/2014/main" id="{41A23799-73F5-4C51-AC44-A9619F65D21A}"/>
                </a:ext>
              </a:extLst>
            </p:cNvPr>
            <p:cNvCxnSpPr/>
            <p:nvPr/>
          </p:nvCxnSpPr>
          <p:spPr>
            <a:xfrm>
              <a:off x="711703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cto 158">
              <a:extLst>
                <a:ext uri="{FF2B5EF4-FFF2-40B4-BE49-F238E27FC236}">
                  <a16:creationId xmlns:a16="http://schemas.microsoft.com/office/drawing/2014/main" id="{326DD210-4539-4547-A6F3-7802DCE1A8C0}"/>
                </a:ext>
              </a:extLst>
            </p:cNvPr>
            <p:cNvCxnSpPr/>
            <p:nvPr/>
          </p:nvCxnSpPr>
          <p:spPr>
            <a:xfrm>
              <a:off x="7328950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ector recto 159">
              <a:extLst>
                <a:ext uri="{FF2B5EF4-FFF2-40B4-BE49-F238E27FC236}">
                  <a16:creationId xmlns:a16="http://schemas.microsoft.com/office/drawing/2014/main" id="{06550AC3-091E-4E2D-BA69-7457535C2011}"/>
                </a:ext>
              </a:extLst>
            </p:cNvPr>
            <p:cNvCxnSpPr/>
            <p:nvPr/>
          </p:nvCxnSpPr>
          <p:spPr>
            <a:xfrm>
              <a:off x="754086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recto 160">
              <a:extLst>
                <a:ext uri="{FF2B5EF4-FFF2-40B4-BE49-F238E27FC236}">
                  <a16:creationId xmlns:a16="http://schemas.microsoft.com/office/drawing/2014/main" id="{20567DDB-B4CE-4019-A0F2-E85CD71CA596}"/>
                </a:ext>
              </a:extLst>
            </p:cNvPr>
            <p:cNvCxnSpPr/>
            <p:nvPr/>
          </p:nvCxnSpPr>
          <p:spPr>
            <a:xfrm>
              <a:off x="795924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ector recto 161">
              <a:extLst>
                <a:ext uri="{FF2B5EF4-FFF2-40B4-BE49-F238E27FC236}">
                  <a16:creationId xmlns:a16="http://schemas.microsoft.com/office/drawing/2014/main" id="{29EA4EBD-C664-4708-A319-253F442EB281}"/>
                </a:ext>
              </a:extLst>
            </p:cNvPr>
            <p:cNvCxnSpPr/>
            <p:nvPr/>
          </p:nvCxnSpPr>
          <p:spPr>
            <a:xfrm>
              <a:off x="8171160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cto 162">
              <a:extLst>
                <a:ext uri="{FF2B5EF4-FFF2-40B4-BE49-F238E27FC236}">
                  <a16:creationId xmlns:a16="http://schemas.microsoft.com/office/drawing/2014/main" id="{3B191DF8-A8F3-4705-96F3-0FDF2F6C556B}"/>
                </a:ext>
              </a:extLst>
            </p:cNvPr>
            <p:cNvCxnSpPr/>
            <p:nvPr/>
          </p:nvCxnSpPr>
          <p:spPr>
            <a:xfrm>
              <a:off x="838307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cto 163">
              <a:extLst>
                <a:ext uri="{FF2B5EF4-FFF2-40B4-BE49-F238E27FC236}">
                  <a16:creationId xmlns:a16="http://schemas.microsoft.com/office/drawing/2014/main" id="{471478A2-CD2D-48D3-8A45-1E9C2CA2C04C}"/>
                </a:ext>
              </a:extLst>
            </p:cNvPr>
            <p:cNvCxnSpPr/>
            <p:nvPr/>
          </p:nvCxnSpPr>
          <p:spPr>
            <a:xfrm>
              <a:off x="8794729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cto 164">
              <a:extLst>
                <a:ext uri="{FF2B5EF4-FFF2-40B4-BE49-F238E27FC236}">
                  <a16:creationId xmlns:a16="http://schemas.microsoft.com/office/drawing/2014/main" id="{6FD59DE9-3B19-42B0-9E39-CAB85CD510F5}"/>
                </a:ext>
              </a:extLst>
            </p:cNvPr>
            <p:cNvCxnSpPr/>
            <p:nvPr/>
          </p:nvCxnSpPr>
          <p:spPr>
            <a:xfrm>
              <a:off x="9006641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cto 165">
              <a:extLst>
                <a:ext uri="{FF2B5EF4-FFF2-40B4-BE49-F238E27FC236}">
                  <a16:creationId xmlns:a16="http://schemas.microsoft.com/office/drawing/2014/main" id="{4A633F8C-5999-4266-B866-B756BBF3DE80}"/>
                </a:ext>
              </a:extLst>
            </p:cNvPr>
            <p:cNvCxnSpPr/>
            <p:nvPr/>
          </p:nvCxnSpPr>
          <p:spPr>
            <a:xfrm>
              <a:off x="921855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cto 166">
              <a:extLst>
                <a:ext uri="{FF2B5EF4-FFF2-40B4-BE49-F238E27FC236}">
                  <a16:creationId xmlns:a16="http://schemas.microsoft.com/office/drawing/2014/main" id="{DF70EF5C-D9DA-417E-A065-F73A3858412D}"/>
                </a:ext>
              </a:extLst>
            </p:cNvPr>
            <p:cNvCxnSpPr/>
            <p:nvPr/>
          </p:nvCxnSpPr>
          <p:spPr>
            <a:xfrm>
              <a:off x="9430466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cto 167">
              <a:extLst>
                <a:ext uri="{FF2B5EF4-FFF2-40B4-BE49-F238E27FC236}">
                  <a16:creationId xmlns:a16="http://schemas.microsoft.com/office/drawing/2014/main" id="{7E0CF753-8D8F-43CB-BC79-3F0A43F7627D}"/>
                </a:ext>
              </a:extLst>
            </p:cNvPr>
            <p:cNvCxnSpPr/>
            <p:nvPr/>
          </p:nvCxnSpPr>
          <p:spPr>
            <a:xfrm>
              <a:off x="9642379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cto 168">
              <a:extLst>
                <a:ext uri="{FF2B5EF4-FFF2-40B4-BE49-F238E27FC236}">
                  <a16:creationId xmlns:a16="http://schemas.microsoft.com/office/drawing/2014/main" id="{F2DDB5F5-E41A-40A4-A9FD-3ADB3DD6261D}"/>
                </a:ext>
              </a:extLst>
            </p:cNvPr>
            <p:cNvCxnSpPr/>
            <p:nvPr/>
          </p:nvCxnSpPr>
          <p:spPr>
            <a:xfrm>
              <a:off x="985493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EE0B3833-D1ED-49FA-B55B-719A88B3DA5E}"/>
              </a:ext>
            </a:extLst>
          </p:cNvPr>
          <p:cNvSpPr/>
          <p:nvPr/>
        </p:nvSpPr>
        <p:spPr>
          <a:xfrm>
            <a:off x="891395" y="3284494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Casa bien hecha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BBA158E-A7E7-4974-93AE-AE8B14A2348D}"/>
              </a:ext>
            </a:extLst>
          </p:cNvPr>
          <p:cNvSpPr/>
          <p:nvPr/>
        </p:nvSpPr>
        <p:spPr>
          <a:xfrm>
            <a:off x="891395" y="3796236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Pasanaku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D86649-FEDA-4B52-9090-A60CD5DF564F}"/>
              </a:ext>
            </a:extLst>
          </p:cNvPr>
          <p:cNvSpPr/>
          <p:nvPr/>
        </p:nvSpPr>
        <p:spPr>
          <a:xfrm>
            <a:off x="891396" y="4307978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Tu vivienda tu derecho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2F3A2C3-B5F2-478E-9944-8BE7040759E5}"/>
              </a:ext>
            </a:extLst>
          </p:cNvPr>
          <p:cNvSpPr/>
          <p:nvPr/>
        </p:nvSpPr>
        <p:spPr>
          <a:xfrm>
            <a:off x="1405481" y="737611"/>
            <a:ext cx="10104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2400" b="1" i="1" dirty="0">
                <a:solidFill>
                  <a:srgbClr val="FBB252"/>
                </a:solidFill>
              </a:rPr>
              <a:t>Construcción participativa de un</a:t>
            </a:r>
          </a:p>
          <a:p>
            <a:pPr algn="ctr"/>
            <a:r>
              <a:rPr lang="es-BO" sz="2400" b="1" i="1" dirty="0">
                <a:solidFill>
                  <a:srgbClr val="FBB252"/>
                </a:solidFill>
              </a:rPr>
              <a:t>hábitat inclusivo acorde a la identidad sociocultural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BF59018-C83E-4985-AE3F-B758D426F0CB}"/>
              </a:ext>
            </a:extLst>
          </p:cNvPr>
          <p:cNvCxnSpPr>
            <a:cxnSpLocks/>
          </p:cNvCxnSpPr>
          <p:nvPr/>
        </p:nvCxnSpPr>
        <p:spPr>
          <a:xfrm>
            <a:off x="2016087" y="3139868"/>
            <a:ext cx="8924440" cy="0"/>
          </a:xfrm>
          <a:prstGeom prst="line">
            <a:avLst/>
          </a:prstGeom>
          <a:ln w="28575">
            <a:solidFill>
              <a:srgbClr val="BEE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AC4048C-E8AF-44A0-B45A-91464F44D040}"/>
              </a:ext>
            </a:extLst>
          </p:cNvPr>
          <p:cNvCxnSpPr>
            <a:cxnSpLocks/>
          </p:cNvCxnSpPr>
          <p:nvPr/>
        </p:nvCxnSpPr>
        <p:spPr>
          <a:xfrm>
            <a:off x="6042210" y="2654542"/>
            <a:ext cx="0" cy="3000024"/>
          </a:xfrm>
          <a:prstGeom prst="line">
            <a:avLst/>
          </a:prstGeom>
          <a:ln w="28575">
            <a:solidFill>
              <a:srgbClr val="BEE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56804BE-7928-4F29-913E-AB3E490895B5}"/>
              </a:ext>
            </a:extLst>
          </p:cNvPr>
          <p:cNvGrpSpPr/>
          <p:nvPr/>
        </p:nvGrpSpPr>
        <p:grpSpPr>
          <a:xfrm>
            <a:off x="6628792" y="2168479"/>
            <a:ext cx="3287956" cy="831000"/>
            <a:chOff x="6514492" y="1704977"/>
            <a:chExt cx="3287956" cy="831000"/>
          </a:xfrm>
        </p:grpSpPr>
        <p:sp>
          <p:nvSpPr>
            <p:cNvPr id="18" name="103 Rectángulo">
              <a:extLst>
                <a:ext uri="{FF2B5EF4-FFF2-40B4-BE49-F238E27FC236}">
                  <a16:creationId xmlns:a16="http://schemas.microsoft.com/office/drawing/2014/main" id="{9F8FCAD1-AA08-4AC2-8EFC-0F0712496A8B}"/>
                </a:ext>
              </a:extLst>
            </p:cNvPr>
            <p:cNvSpPr/>
            <p:nvPr/>
          </p:nvSpPr>
          <p:spPr>
            <a:xfrm rot="16200000">
              <a:off x="7428027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Corto Plazo</a:t>
              </a:r>
            </a:p>
          </p:txBody>
        </p:sp>
        <p:sp>
          <p:nvSpPr>
            <p:cNvPr id="19" name="104 Rectángulo">
              <a:extLst>
                <a:ext uri="{FF2B5EF4-FFF2-40B4-BE49-F238E27FC236}">
                  <a16:creationId xmlns:a16="http://schemas.microsoft.com/office/drawing/2014/main" id="{5C795C1D-1874-49DF-B858-B51E9BDDBBEB}"/>
                </a:ext>
              </a:extLst>
            </p:cNvPr>
            <p:cNvSpPr/>
            <p:nvPr/>
          </p:nvSpPr>
          <p:spPr>
            <a:xfrm rot="16200000">
              <a:off x="7637991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Mediano Plazo</a:t>
              </a:r>
            </a:p>
          </p:txBody>
        </p:sp>
        <p:sp>
          <p:nvSpPr>
            <p:cNvPr id="20" name="105 Rectángulo">
              <a:extLst>
                <a:ext uri="{FF2B5EF4-FFF2-40B4-BE49-F238E27FC236}">
                  <a16:creationId xmlns:a16="http://schemas.microsoft.com/office/drawing/2014/main" id="{FCA89BEB-430D-4F59-9ACE-DF95E3255DFD}"/>
                </a:ext>
              </a:extLst>
            </p:cNvPr>
            <p:cNvSpPr/>
            <p:nvPr/>
          </p:nvSpPr>
          <p:spPr>
            <a:xfrm rot="16200000">
              <a:off x="784795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Largo Plazo</a:t>
              </a:r>
            </a:p>
          </p:txBody>
        </p:sp>
        <p:sp>
          <p:nvSpPr>
            <p:cNvPr id="21" name="107 Rectángulo">
              <a:extLst>
                <a:ext uri="{FF2B5EF4-FFF2-40B4-BE49-F238E27FC236}">
                  <a16:creationId xmlns:a16="http://schemas.microsoft.com/office/drawing/2014/main" id="{A857F499-5393-4E15-A6C4-6083DC1D844E}"/>
                </a:ext>
              </a:extLst>
            </p:cNvPr>
            <p:cNvSpPr/>
            <p:nvPr/>
          </p:nvSpPr>
          <p:spPr>
            <a:xfrm rot="16200000">
              <a:off x="6378207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Distrital</a:t>
              </a:r>
            </a:p>
          </p:txBody>
        </p:sp>
        <p:sp>
          <p:nvSpPr>
            <p:cNvPr id="22" name="108 Rectángulo">
              <a:extLst>
                <a:ext uri="{FF2B5EF4-FFF2-40B4-BE49-F238E27FC236}">
                  <a16:creationId xmlns:a16="http://schemas.microsoft.com/office/drawing/2014/main" id="{0BDD09A6-4328-4688-BC7B-B20F8CB954CC}"/>
                </a:ext>
              </a:extLst>
            </p:cNvPr>
            <p:cNvSpPr/>
            <p:nvPr/>
          </p:nvSpPr>
          <p:spPr>
            <a:xfrm rot="16200000">
              <a:off x="679813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Municipal</a:t>
              </a:r>
            </a:p>
          </p:txBody>
        </p:sp>
        <p:sp>
          <p:nvSpPr>
            <p:cNvPr id="23" name="109 Rectángulo">
              <a:extLst>
                <a:ext uri="{FF2B5EF4-FFF2-40B4-BE49-F238E27FC236}">
                  <a16:creationId xmlns:a16="http://schemas.microsoft.com/office/drawing/2014/main" id="{94E67246-ED65-4C8E-AC9E-4DAC463A5A2C}"/>
                </a:ext>
              </a:extLst>
            </p:cNvPr>
            <p:cNvSpPr/>
            <p:nvPr/>
          </p:nvSpPr>
          <p:spPr>
            <a:xfrm rot="16200000">
              <a:off x="7008099" y="2051226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Metropolitano</a:t>
              </a:r>
            </a:p>
          </p:txBody>
        </p:sp>
        <p:sp>
          <p:nvSpPr>
            <p:cNvPr id="30" name="107 Rectángulo">
              <a:extLst>
                <a:ext uri="{FF2B5EF4-FFF2-40B4-BE49-F238E27FC236}">
                  <a16:creationId xmlns:a16="http://schemas.microsoft.com/office/drawing/2014/main" id="{92719009-1C5C-49B0-9C1D-10FF2CAB58DF}"/>
                </a:ext>
              </a:extLst>
            </p:cNvPr>
            <p:cNvSpPr/>
            <p:nvPr/>
          </p:nvSpPr>
          <p:spPr>
            <a:xfrm rot="16200000">
              <a:off x="6588171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Macrodistrital</a:t>
              </a:r>
            </a:p>
          </p:txBody>
        </p:sp>
        <p:sp>
          <p:nvSpPr>
            <p:cNvPr id="31" name="107 Rectángulo">
              <a:extLst>
                <a:ext uri="{FF2B5EF4-FFF2-40B4-BE49-F238E27FC236}">
                  <a16:creationId xmlns:a16="http://schemas.microsoft.com/office/drawing/2014/main" id="{7EF4261B-7D66-4FB8-9A92-4D79D6AAC2E8}"/>
                </a:ext>
              </a:extLst>
            </p:cNvPr>
            <p:cNvSpPr/>
            <p:nvPr/>
          </p:nvSpPr>
          <p:spPr>
            <a:xfrm rot="16200000">
              <a:off x="6168243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Barrial</a:t>
              </a:r>
            </a:p>
          </p:txBody>
        </p:sp>
        <p:sp>
          <p:nvSpPr>
            <p:cNvPr id="34" name="103 Rectángulo">
              <a:extLst>
                <a:ext uri="{FF2B5EF4-FFF2-40B4-BE49-F238E27FC236}">
                  <a16:creationId xmlns:a16="http://schemas.microsoft.com/office/drawing/2014/main" id="{50A2CA78-7104-475F-8DDE-A41BA6AF1182}"/>
                </a:ext>
              </a:extLst>
            </p:cNvPr>
            <p:cNvSpPr/>
            <p:nvPr/>
          </p:nvSpPr>
          <p:spPr>
            <a:xfrm rot="16200000">
              <a:off x="8267883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Suelo</a:t>
              </a:r>
            </a:p>
          </p:txBody>
        </p:sp>
        <p:sp>
          <p:nvSpPr>
            <p:cNvPr id="35" name="104 Rectángulo">
              <a:extLst>
                <a:ext uri="{FF2B5EF4-FFF2-40B4-BE49-F238E27FC236}">
                  <a16:creationId xmlns:a16="http://schemas.microsoft.com/office/drawing/2014/main" id="{37F83515-5121-4D8E-9C82-781B34817C09}"/>
                </a:ext>
              </a:extLst>
            </p:cNvPr>
            <p:cNvSpPr/>
            <p:nvPr/>
          </p:nvSpPr>
          <p:spPr>
            <a:xfrm rot="16200000">
              <a:off x="8477847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Ocupación</a:t>
              </a:r>
            </a:p>
          </p:txBody>
        </p:sp>
        <p:sp>
          <p:nvSpPr>
            <p:cNvPr id="36" name="105 Rectángulo">
              <a:extLst>
                <a:ext uri="{FF2B5EF4-FFF2-40B4-BE49-F238E27FC236}">
                  <a16:creationId xmlns:a16="http://schemas.microsoft.com/office/drawing/2014/main" id="{883A1E52-836F-4DD1-B428-B957885C49CF}"/>
                </a:ext>
              </a:extLst>
            </p:cNvPr>
            <p:cNvSpPr/>
            <p:nvPr/>
          </p:nvSpPr>
          <p:spPr>
            <a:xfrm rot="16200000">
              <a:off x="8687811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Hábitat</a:t>
              </a:r>
            </a:p>
          </p:txBody>
        </p:sp>
        <p:sp>
          <p:nvSpPr>
            <p:cNvPr id="37" name="105 Rectángulo">
              <a:extLst>
                <a:ext uri="{FF2B5EF4-FFF2-40B4-BE49-F238E27FC236}">
                  <a16:creationId xmlns:a16="http://schemas.microsoft.com/office/drawing/2014/main" id="{7E850302-B300-420B-B31F-825913487828}"/>
                </a:ext>
              </a:extLst>
            </p:cNvPr>
            <p:cNvSpPr/>
            <p:nvPr/>
          </p:nvSpPr>
          <p:spPr>
            <a:xfrm rot="16200000">
              <a:off x="889777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Riesgos</a:t>
              </a:r>
            </a:p>
          </p:txBody>
        </p:sp>
        <p:sp>
          <p:nvSpPr>
            <p:cNvPr id="38" name="105 Rectángulo">
              <a:extLst>
                <a:ext uri="{FF2B5EF4-FFF2-40B4-BE49-F238E27FC236}">
                  <a16:creationId xmlns:a16="http://schemas.microsoft.com/office/drawing/2014/main" id="{607AE27D-D660-4986-A31B-EA2CA051CB0C}"/>
                </a:ext>
              </a:extLst>
            </p:cNvPr>
            <p:cNvSpPr/>
            <p:nvPr/>
          </p:nvSpPr>
          <p:spPr>
            <a:xfrm rot="16200000">
              <a:off x="9107739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Accesibilidad</a:t>
              </a:r>
            </a:p>
          </p:txBody>
        </p:sp>
        <p:sp>
          <p:nvSpPr>
            <p:cNvPr id="39" name="105 Rectángulo">
              <a:extLst>
                <a:ext uri="{FF2B5EF4-FFF2-40B4-BE49-F238E27FC236}">
                  <a16:creationId xmlns:a16="http://schemas.microsoft.com/office/drawing/2014/main" id="{2A0340E7-FDBD-4F79-BE4C-1E885B4950A9}"/>
                </a:ext>
              </a:extLst>
            </p:cNvPr>
            <p:cNvSpPr/>
            <p:nvPr/>
          </p:nvSpPr>
          <p:spPr>
            <a:xfrm rot="16200000">
              <a:off x="9317700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Habitabilidad</a:t>
              </a: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AB258B2-4525-4655-B408-581552EDA7EA}"/>
              </a:ext>
            </a:extLst>
          </p:cNvPr>
          <p:cNvSpPr/>
          <p:nvPr/>
        </p:nvSpPr>
        <p:spPr>
          <a:xfrm>
            <a:off x="891396" y="2703840"/>
            <a:ext cx="5043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b="1" dirty="0">
                <a:solidFill>
                  <a:srgbClr val="9DD7DB"/>
                </a:solidFill>
              </a:rPr>
              <a:t>Programas y proyectos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57E3758-9729-4DA9-9ACB-3C5B3541596D}"/>
              </a:ext>
            </a:extLst>
          </p:cNvPr>
          <p:cNvSpPr/>
          <p:nvPr/>
        </p:nvSpPr>
        <p:spPr>
          <a:xfrm>
            <a:off x="6628791" y="3375807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4CE5D53F-572C-47D8-A798-8D350599514F}"/>
              </a:ext>
            </a:extLst>
          </p:cNvPr>
          <p:cNvSpPr/>
          <p:nvPr/>
        </p:nvSpPr>
        <p:spPr>
          <a:xfrm>
            <a:off x="6838773" y="3375807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2A29624B-F425-4489-AC1A-06A0D0BEAD6A}"/>
              </a:ext>
            </a:extLst>
          </p:cNvPr>
          <p:cNvSpPr/>
          <p:nvPr/>
        </p:nvSpPr>
        <p:spPr>
          <a:xfrm>
            <a:off x="7888532" y="3375807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C797978-B467-430A-8350-49B0F2B27251}"/>
              </a:ext>
            </a:extLst>
          </p:cNvPr>
          <p:cNvSpPr/>
          <p:nvPr/>
        </p:nvSpPr>
        <p:spPr>
          <a:xfrm>
            <a:off x="9148342" y="3375807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67E336B1-09E1-45DE-9DFF-D11FE3996910}"/>
              </a:ext>
            </a:extLst>
          </p:cNvPr>
          <p:cNvSpPr/>
          <p:nvPr/>
        </p:nvSpPr>
        <p:spPr>
          <a:xfrm>
            <a:off x="9358271" y="3375807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4B1D250A-1D8B-41F3-B289-C80724AA1CFD}"/>
              </a:ext>
            </a:extLst>
          </p:cNvPr>
          <p:cNvSpPr/>
          <p:nvPr/>
        </p:nvSpPr>
        <p:spPr>
          <a:xfrm>
            <a:off x="9778249" y="3375807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5A389C6F-7E94-4991-860D-E5E8A684ED97}"/>
              </a:ext>
            </a:extLst>
          </p:cNvPr>
          <p:cNvSpPr/>
          <p:nvPr/>
        </p:nvSpPr>
        <p:spPr>
          <a:xfrm>
            <a:off x="6628791" y="389627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501B00E8-AF93-4DEF-AD96-B6C1895DC7B0}"/>
              </a:ext>
            </a:extLst>
          </p:cNvPr>
          <p:cNvSpPr/>
          <p:nvPr/>
        </p:nvSpPr>
        <p:spPr>
          <a:xfrm>
            <a:off x="6838773" y="389627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B6AA94C7-AFCE-4330-A86E-E0521F7C62E5}"/>
              </a:ext>
            </a:extLst>
          </p:cNvPr>
          <p:cNvSpPr/>
          <p:nvPr/>
        </p:nvSpPr>
        <p:spPr>
          <a:xfrm>
            <a:off x="7888532" y="389627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A378708A-3CD3-4068-8AE6-06BF02CAFF64}"/>
              </a:ext>
            </a:extLst>
          </p:cNvPr>
          <p:cNvSpPr/>
          <p:nvPr/>
        </p:nvSpPr>
        <p:spPr>
          <a:xfrm>
            <a:off x="9148342" y="389627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0B53866B-F14A-48C9-8F8A-CD14BC54E513}"/>
              </a:ext>
            </a:extLst>
          </p:cNvPr>
          <p:cNvSpPr/>
          <p:nvPr/>
        </p:nvSpPr>
        <p:spPr>
          <a:xfrm>
            <a:off x="9568305" y="389627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04F873D1-7013-4FA0-B319-8508EA8A6DD5}"/>
              </a:ext>
            </a:extLst>
          </p:cNvPr>
          <p:cNvSpPr/>
          <p:nvPr/>
        </p:nvSpPr>
        <p:spPr>
          <a:xfrm>
            <a:off x="9778249" y="389627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416F24D0-C7CE-4A4C-8FB4-4A43E6DDC5E1}"/>
              </a:ext>
            </a:extLst>
          </p:cNvPr>
          <p:cNvSpPr/>
          <p:nvPr/>
        </p:nvSpPr>
        <p:spPr>
          <a:xfrm>
            <a:off x="7258631" y="440801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E9E25B1F-4E31-42ED-886E-685872510F6E}"/>
              </a:ext>
            </a:extLst>
          </p:cNvPr>
          <p:cNvSpPr/>
          <p:nvPr/>
        </p:nvSpPr>
        <p:spPr>
          <a:xfrm>
            <a:off x="7888532" y="440801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30263F6E-4B45-470F-B65E-E5530EB5F2DA}"/>
              </a:ext>
            </a:extLst>
          </p:cNvPr>
          <p:cNvSpPr/>
          <p:nvPr/>
        </p:nvSpPr>
        <p:spPr>
          <a:xfrm>
            <a:off x="8938413" y="440801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21BE88D8-739E-43A1-A63B-0C856F44E794}"/>
              </a:ext>
            </a:extLst>
          </p:cNvPr>
          <p:cNvSpPr/>
          <p:nvPr/>
        </p:nvSpPr>
        <p:spPr>
          <a:xfrm>
            <a:off x="9568305" y="440801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28C5FB87-7515-4A45-B179-DE19905347D3}"/>
              </a:ext>
            </a:extLst>
          </p:cNvPr>
          <p:cNvSpPr/>
          <p:nvPr/>
        </p:nvSpPr>
        <p:spPr>
          <a:xfrm>
            <a:off x="9778249" y="440801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84D87C4F-EF81-4DAE-8736-B9D91EB6EAEE}"/>
              </a:ext>
            </a:extLst>
          </p:cNvPr>
          <p:cNvSpPr/>
          <p:nvPr/>
        </p:nvSpPr>
        <p:spPr>
          <a:xfrm rot="16200000">
            <a:off x="-2454420" y="3136611"/>
            <a:ext cx="6858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3200" b="1" dirty="0">
                <a:solidFill>
                  <a:schemeClr val="bg1"/>
                </a:solidFill>
              </a:rPr>
              <a:t>SOCIOCULTURAL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FE446573-B632-478F-B9BE-E2BB6CC85109}"/>
              </a:ext>
            </a:extLst>
          </p:cNvPr>
          <p:cNvSpPr/>
          <p:nvPr/>
        </p:nvSpPr>
        <p:spPr>
          <a:xfrm>
            <a:off x="495762" y="4819720"/>
            <a:ext cx="5435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Barrios y comunidades de verdad </a:t>
            </a:r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13D2E70F-9DF3-4176-8109-E0C407BE54C1}"/>
              </a:ext>
            </a:extLst>
          </p:cNvPr>
          <p:cNvSpPr/>
          <p:nvPr/>
        </p:nvSpPr>
        <p:spPr>
          <a:xfrm>
            <a:off x="6628791" y="4919755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C9550F86-127F-42D7-BBBA-0C221E28D6DC}"/>
              </a:ext>
            </a:extLst>
          </p:cNvPr>
          <p:cNvSpPr/>
          <p:nvPr/>
        </p:nvSpPr>
        <p:spPr>
          <a:xfrm>
            <a:off x="6838773" y="4919755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26" name="Elipse 125">
            <a:extLst>
              <a:ext uri="{FF2B5EF4-FFF2-40B4-BE49-F238E27FC236}">
                <a16:creationId xmlns:a16="http://schemas.microsoft.com/office/drawing/2014/main" id="{64FABBC5-A9A6-4D83-81A7-A6AD32530163}"/>
              </a:ext>
            </a:extLst>
          </p:cNvPr>
          <p:cNvSpPr/>
          <p:nvPr/>
        </p:nvSpPr>
        <p:spPr>
          <a:xfrm>
            <a:off x="7888532" y="4919755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31" name="Elipse 130">
            <a:extLst>
              <a:ext uri="{FF2B5EF4-FFF2-40B4-BE49-F238E27FC236}">
                <a16:creationId xmlns:a16="http://schemas.microsoft.com/office/drawing/2014/main" id="{CE2FFA81-EAF9-4A16-AFD5-FEFCB9B061CD}"/>
              </a:ext>
            </a:extLst>
          </p:cNvPr>
          <p:cNvSpPr/>
          <p:nvPr/>
        </p:nvSpPr>
        <p:spPr>
          <a:xfrm>
            <a:off x="9148342" y="4919755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32" name="Elipse 131">
            <a:extLst>
              <a:ext uri="{FF2B5EF4-FFF2-40B4-BE49-F238E27FC236}">
                <a16:creationId xmlns:a16="http://schemas.microsoft.com/office/drawing/2014/main" id="{05760D52-442B-403E-85B7-C0E1F4488649}"/>
              </a:ext>
            </a:extLst>
          </p:cNvPr>
          <p:cNvSpPr/>
          <p:nvPr/>
        </p:nvSpPr>
        <p:spPr>
          <a:xfrm>
            <a:off x="9358271" y="4919755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34390695-73E6-44C2-BA0A-18F80A17740B}"/>
              </a:ext>
            </a:extLst>
          </p:cNvPr>
          <p:cNvSpPr/>
          <p:nvPr/>
        </p:nvSpPr>
        <p:spPr>
          <a:xfrm>
            <a:off x="9778249" y="4919755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id="{FCCC68EE-5983-4EBD-9683-DD392AAB67F3}"/>
              </a:ext>
            </a:extLst>
          </p:cNvPr>
          <p:cNvSpPr/>
          <p:nvPr/>
        </p:nvSpPr>
        <p:spPr>
          <a:xfrm>
            <a:off x="0" y="944445"/>
            <a:ext cx="255591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s-BO" dirty="0">
                <a:solidFill>
                  <a:schemeClr val="bg1"/>
                </a:solidFill>
                <a:latin typeface="Swis721 Blk BT" panose="020B0904030502020204" pitchFamily="34" charset="0"/>
              </a:rPr>
              <a:t>POLÍTICA</a:t>
            </a:r>
            <a:endParaRPr lang="en-US" dirty="0">
              <a:solidFill>
                <a:schemeClr val="bg1"/>
              </a:solidFill>
              <a:latin typeface="Swis721 Blk BT" panose="020B0904030502020204" pitchFamily="34" charset="0"/>
            </a:endParaRPr>
          </a:p>
        </p:txBody>
      </p:sp>
      <p:sp>
        <p:nvSpPr>
          <p:cNvPr id="151" name="107 Rectángulo">
            <a:extLst>
              <a:ext uri="{FF2B5EF4-FFF2-40B4-BE49-F238E27FC236}">
                <a16:creationId xmlns:a16="http://schemas.microsoft.com/office/drawing/2014/main" id="{1C9A751A-7199-4F80-A85A-537A3D9B6441}"/>
              </a:ext>
            </a:extLst>
          </p:cNvPr>
          <p:cNvSpPr/>
          <p:nvPr/>
        </p:nvSpPr>
        <p:spPr>
          <a:xfrm>
            <a:off x="6730275" y="1971755"/>
            <a:ext cx="83099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ESCALA</a:t>
            </a:r>
          </a:p>
        </p:txBody>
      </p:sp>
      <p:sp>
        <p:nvSpPr>
          <p:cNvPr id="152" name="107 Rectángulo">
            <a:extLst>
              <a:ext uri="{FF2B5EF4-FFF2-40B4-BE49-F238E27FC236}">
                <a16:creationId xmlns:a16="http://schemas.microsoft.com/office/drawing/2014/main" id="{3EEF514A-A3B4-44A5-B4C5-817B72DD21E7}"/>
              </a:ext>
            </a:extLst>
          </p:cNvPr>
          <p:cNvSpPr/>
          <p:nvPr/>
        </p:nvSpPr>
        <p:spPr>
          <a:xfrm>
            <a:off x="7709562" y="1971755"/>
            <a:ext cx="976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TEMPORALIDAD</a:t>
            </a:r>
          </a:p>
        </p:txBody>
      </p:sp>
      <p:sp>
        <p:nvSpPr>
          <p:cNvPr id="153" name="107 Rectángulo">
            <a:extLst>
              <a:ext uri="{FF2B5EF4-FFF2-40B4-BE49-F238E27FC236}">
                <a16:creationId xmlns:a16="http://schemas.microsoft.com/office/drawing/2014/main" id="{611ED402-1A52-4615-B8E0-E4EFE28DBC08}"/>
              </a:ext>
            </a:extLst>
          </p:cNvPr>
          <p:cNvSpPr/>
          <p:nvPr/>
        </p:nvSpPr>
        <p:spPr>
          <a:xfrm>
            <a:off x="8834074" y="1971755"/>
            <a:ext cx="976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PROBLEMÁTICA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20E715F2-300D-4B79-9D37-36228CDDEF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90"/>
          <a:stretch/>
        </p:blipFill>
        <p:spPr>
          <a:xfrm>
            <a:off x="10157656" y="5402317"/>
            <a:ext cx="1352152" cy="8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upo 234">
            <a:extLst>
              <a:ext uri="{FF2B5EF4-FFF2-40B4-BE49-F238E27FC236}">
                <a16:creationId xmlns:a16="http://schemas.microsoft.com/office/drawing/2014/main" id="{BB4574CE-46FA-4380-BF11-3F4AAA7B6EFC}"/>
              </a:ext>
            </a:extLst>
          </p:cNvPr>
          <p:cNvGrpSpPr/>
          <p:nvPr/>
        </p:nvGrpSpPr>
        <p:grpSpPr>
          <a:xfrm>
            <a:off x="6693213" y="2957561"/>
            <a:ext cx="3161724" cy="3035006"/>
            <a:chOff x="6693213" y="2946919"/>
            <a:chExt cx="3161724" cy="2681619"/>
          </a:xfrm>
        </p:grpSpPr>
        <p:cxnSp>
          <p:nvCxnSpPr>
            <p:cNvPr id="236" name="Conector recto 235">
              <a:extLst>
                <a:ext uri="{FF2B5EF4-FFF2-40B4-BE49-F238E27FC236}">
                  <a16:creationId xmlns:a16="http://schemas.microsoft.com/office/drawing/2014/main" id="{BCE30220-C39A-40A9-ACD0-E7E8A1C8BC43}"/>
                </a:ext>
              </a:extLst>
            </p:cNvPr>
            <p:cNvCxnSpPr/>
            <p:nvPr/>
          </p:nvCxnSpPr>
          <p:spPr>
            <a:xfrm>
              <a:off x="669321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ector recto 236">
              <a:extLst>
                <a:ext uri="{FF2B5EF4-FFF2-40B4-BE49-F238E27FC236}">
                  <a16:creationId xmlns:a16="http://schemas.microsoft.com/office/drawing/2014/main" id="{17006308-0170-4228-9422-9F268C5DFCCE}"/>
                </a:ext>
              </a:extLst>
            </p:cNvPr>
            <p:cNvCxnSpPr/>
            <p:nvPr/>
          </p:nvCxnSpPr>
          <p:spPr>
            <a:xfrm>
              <a:off x="6905125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ector recto 237">
              <a:extLst>
                <a:ext uri="{FF2B5EF4-FFF2-40B4-BE49-F238E27FC236}">
                  <a16:creationId xmlns:a16="http://schemas.microsoft.com/office/drawing/2014/main" id="{C435327F-27B0-4F90-AA2D-37D0EFF60F5B}"/>
                </a:ext>
              </a:extLst>
            </p:cNvPr>
            <p:cNvCxnSpPr/>
            <p:nvPr/>
          </p:nvCxnSpPr>
          <p:spPr>
            <a:xfrm>
              <a:off x="711703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ector recto 238">
              <a:extLst>
                <a:ext uri="{FF2B5EF4-FFF2-40B4-BE49-F238E27FC236}">
                  <a16:creationId xmlns:a16="http://schemas.microsoft.com/office/drawing/2014/main" id="{6EC92ECE-9197-44F2-8FF4-445AC3EEEA61}"/>
                </a:ext>
              </a:extLst>
            </p:cNvPr>
            <p:cNvCxnSpPr/>
            <p:nvPr/>
          </p:nvCxnSpPr>
          <p:spPr>
            <a:xfrm>
              <a:off x="7328950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ector recto 239">
              <a:extLst>
                <a:ext uri="{FF2B5EF4-FFF2-40B4-BE49-F238E27FC236}">
                  <a16:creationId xmlns:a16="http://schemas.microsoft.com/office/drawing/2014/main" id="{E9ED9703-C613-4B07-BE11-BD8E4FF224D2}"/>
                </a:ext>
              </a:extLst>
            </p:cNvPr>
            <p:cNvCxnSpPr/>
            <p:nvPr/>
          </p:nvCxnSpPr>
          <p:spPr>
            <a:xfrm>
              <a:off x="754086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ector recto 240">
              <a:extLst>
                <a:ext uri="{FF2B5EF4-FFF2-40B4-BE49-F238E27FC236}">
                  <a16:creationId xmlns:a16="http://schemas.microsoft.com/office/drawing/2014/main" id="{07596585-0D72-4F3D-BA31-50769511851E}"/>
                </a:ext>
              </a:extLst>
            </p:cNvPr>
            <p:cNvCxnSpPr/>
            <p:nvPr/>
          </p:nvCxnSpPr>
          <p:spPr>
            <a:xfrm>
              <a:off x="795924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ector recto 241">
              <a:extLst>
                <a:ext uri="{FF2B5EF4-FFF2-40B4-BE49-F238E27FC236}">
                  <a16:creationId xmlns:a16="http://schemas.microsoft.com/office/drawing/2014/main" id="{11EB61E5-CEA6-4BC9-AE1C-4A025F87D04C}"/>
                </a:ext>
              </a:extLst>
            </p:cNvPr>
            <p:cNvCxnSpPr/>
            <p:nvPr/>
          </p:nvCxnSpPr>
          <p:spPr>
            <a:xfrm>
              <a:off x="8171160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ector recto 242">
              <a:extLst>
                <a:ext uri="{FF2B5EF4-FFF2-40B4-BE49-F238E27FC236}">
                  <a16:creationId xmlns:a16="http://schemas.microsoft.com/office/drawing/2014/main" id="{82D0875C-EF7B-4B0F-954E-3B2ED7DCE8B3}"/>
                </a:ext>
              </a:extLst>
            </p:cNvPr>
            <p:cNvCxnSpPr/>
            <p:nvPr/>
          </p:nvCxnSpPr>
          <p:spPr>
            <a:xfrm>
              <a:off x="838307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ector recto 243">
              <a:extLst>
                <a:ext uri="{FF2B5EF4-FFF2-40B4-BE49-F238E27FC236}">
                  <a16:creationId xmlns:a16="http://schemas.microsoft.com/office/drawing/2014/main" id="{909005C8-717B-4F54-BE91-2AAABE674326}"/>
                </a:ext>
              </a:extLst>
            </p:cNvPr>
            <p:cNvCxnSpPr/>
            <p:nvPr/>
          </p:nvCxnSpPr>
          <p:spPr>
            <a:xfrm>
              <a:off x="8794729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ector recto 244">
              <a:extLst>
                <a:ext uri="{FF2B5EF4-FFF2-40B4-BE49-F238E27FC236}">
                  <a16:creationId xmlns:a16="http://schemas.microsoft.com/office/drawing/2014/main" id="{954FB1E4-93B5-46A0-A475-D823C2047E82}"/>
                </a:ext>
              </a:extLst>
            </p:cNvPr>
            <p:cNvCxnSpPr/>
            <p:nvPr/>
          </p:nvCxnSpPr>
          <p:spPr>
            <a:xfrm>
              <a:off x="9006641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ector recto 245">
              <a:extLst>
                <a:ext uri="{FF2B5EF4-FFF2-40B4-BE49-F238E27FC236}">
                  <a16:creationId xmlns:a16="http://schemas.microsoft.com/office/drawing/2014/main" id="{5916F94B-EFB4-4272-BDF5-A74519D75960}"/>
                </a:ext>
              </a:extLst>
            </p:cNvPr>
            <p:cNvCxnSpPr/>
            <p:nvPr/>
          </p:nvCxnSpPr>
          <p:spPr>
            <a:xfrm>
              <a:off x="921855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ector recto 246">
              <a:extLst>
                <a:ext uri="{FF2B5EF4-FFF2-40B4-BE49-F238E27FC236}">
                  <a16:creationId xmlns:a16="http://schemas.microsoft.com/office/drawing/2014/main" id="{74A3F791-7570-4730-AD22-3AB43AFF6AF0}"/>
                </a:ext>
              </a:extLst>
            </p:cNvPr>
            <p:cNvCxnSpPr/>
            <p:nvPr/>
          </p:nvCxnSpPr>
          <p:spPr>
            <a:xfrm>
              <a:off x="9430466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ector recto 247">
              <a:extLst>
                <a:ext uri="{FF2B5EF4-FFF2-40B4-BE49-F238E27FC236}">
                  <a16:creationId xmlns:a16="http://schemas.microsoft.com/office/drawing/2014/main" id="{78F5BEB2-03C0-4D44-8AF2-D9EA361B261A}"/>
                </a:ext>
              </a:extLst>
            </p:cNvPr>
            <p:cNvCxnSpPr/>
            <p:nvPr/>
          </p:nvCxnSpPr>
          <p:spPr>
            <a:xfrm>
              <a:off x="9642379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ector recto 248">
              <a:extLst>
                <a:ext uri="{FF2B5EF4-FFF2-40B4-BE49-F238E27FC236}">
                  <a16:creationId xmlns:a16="http://schemas.microsoft.com/office/drawing/2014/main" id="{602543CB-28A0-4B2E-A4B2-0692DF6CCF53}"/>
                </a:ext>
              </a:extLst>
            </p:cNvPr>
            <p:cNvCxnSpPr/>
            <p:nvPr/>
          </p:nvCxnSpPr>
          <p:spPr>
            <a:xfrm>
              <a:off x="985493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EE0B3833-D1ED-49FA-B55B-719A88B3DA5E}"/>
              </a:ext>
            </a:extLst>
          </p:cNvPr>
          <p:cNvSpPr/>
          <p:nvPr/>
        </p:nvSpPr>
        <p:spPr>
          <a:xfrm>
            <a:off x="1795748" y="3095308"/>
            <a:ext cx="4135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Programa de desarrollo</a:t>
            </a:r>
          </a:p>
          <a:p>
            <a:pPr algn="r"/>
            <a:r>
              <a:rPr lang="es-BO" sz="1600" dirty="0"/>
              <a:t>inmobiliario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BBA158E-A7E7-4974-93AE-AE8B14A2348D}"/>
              </a:ext>
            </a:extLst>
          </p:cNvPr>
          <p:cNvSpPr/>
          <p:nvPr/>
        </p:nvSpPr>
        <p:spPr>
          <a:xfrm>
            <a:off x="891395" y="3804027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Reciclaje de infraestructura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D86649-FEDA-4B52-9090-A60CD5DF564F}"/>
              </a:ext>
            </a:extLst>
          </p:cNvPr>
          <p:cNvSpPr/>
          <p:nvPr/>
        </p:nvSpPr>
        <p:spPr>
          <a:xfrm>
            <a:off x="891395" y="4266525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Intervenciones urbanas parciales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58D95D3-79E3-4DF0-A774-8E60C3F49B71}"/>
              </a:ext>
            </a:extLst>
          </p:cNvPr>
          <p:cNvSpPr/>
          <p:nvPr/>
        </p:nvSpPr>
        <p:spPr>
          <a:xfrm>
            <a:off x="891395" y="4729023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Modelos de ocupación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20E3302-B815-4379-A732-F49BB4AB8FEE}"/>
              </a:ext>
            </a:extLst>
          </p:cNvPr>
          <p:cNvSpPr/>
          <p:nvPr/>
        </p:nvSpPr>
        <p:spPr>
          <a:xfrm>
            <a:off x="891396" y="5191521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Centralidades urbanas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2F3A2C3-B5F2-478E-9944-8BE7040759E5}"/>
              </a:ext>
            </a:extLst>
          </p:cNvPr>
          <p:cNvSpPr/>
          <p:nvPr/>
        </p:nvSpPr>
        <p:spPr>
          <a:xfrm>
            <a:off x="1388130" y="685268"/>
            <a:ext cx="10121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2400" b="1" i="1" dirty="0">
                <a:solidFill>
                  <a:srgbClr val="EA67A7"/>
                </a:solidFill>
              </a:rPr>
              <a:t>Acceso a uso de suelo urbanizable</a:t>
            </a:r>
          </a:p>
          <a:p>
            <a:pPr algn="ctr"/>
            <a:r>
              <a:rPr lang="es-BO" sz="2400" b="1" i="1" dirty="0">
                <a:solidFill>
                  <a:srgbClr val="EA67A7"/>
                </a:solidFill>
              </a:rPr>
              <a:t>para vivienda social y hábitat adecuado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AC4048C-E8AF-44A0-B45A-91464F44D040}"/>
              </a:ext>
            </a:extLst>
          </p:cNvPr>
          <p:cNvCxnSpPr>
            <a:cxnSpLocks/>
          </p:cNvCxnSpPr>
          <p:nvPr/>
        </p:nvCxnSpPr>
        <p:spPr>
          <a:xfrm>
            <a:off x="6042210" y="2465356"/>
            <a:ext cx="0" cy="3527216"/>
          </a:xfrm>
          <a:prstGeom prst="line">
            <a:avLst/>
          </a:prstGeom>
          <a:ln w="28575">
            <a:solidFill>
              <a:srgbClr val="BEE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56804BE-7928-4F29-913E-AB3E490895B5}"/>
              </a:ext>
            </a:extLst>
          </p:cNvPr>
          <p:cNvGrpSpPr/>
          <p:nvPr/>
        </p:nvGrpSpPr>
        <p:grpSpPr>
          <a:xfrm>
            <a:off x="6628792" y="1979293"/>
            <a:ext cx="3287956" cy="831000"/>
            <a:chOff x="6514492" y="1704977"/>
            <a:chExt cx="3287956" cy="831000"/>
          </a:xfrm>
        </p:grpSpPr>
        <p:sp>
          <p:nvSpPr>
            <p:cNvPr id="18" name="103 Rectángulo">
              <a:extLst>
                <a:ext uri="{FF2B5EF4-FFF2-40B4-BE49-F238E27FC236}">
                  <a16:creationId xmlns:a16="http://schemas.microsoft.com/office/drawing/2014/main" id="{9F8FCAD1-AA08-4AC2-8EFC-0F0712496A8B}"/>
                </a:ext>
              </a:extLst>
            </p:cNvPr>
            <p:cNvSpPr/>
            <p:nvPr/>
          </p:nvSpPr>
          <p:spPr>
            <a:xfrm rot="16200000">
              <a:off x="7428027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Corto Plazo</a:t>
              </a:r>
            </a:p>
          </p:txBody>
        </p:sp>
        <p:sp>
          <p:nvSpPr>
            <p:cNvPr id="19" name="104 Rectángulo">
              <a:extLst>
                <a:ext uri="{FF2B5EF4-FFF2-40B4-BE49-F238E27FC236}">
                  <a16:creationId xmlns:a16="http://schemas.microsoft.com/office/drawing/2014/main" id="{5C795C1D-1874-49DF-B858-B51E9BDDBBEB}"/>
                </a:ext>
              </a:extLst>
            </p:cNvPr>
            <p:cNvSpPr/>
            <p:nvPr/>
          </p:nvSpPr>
          <p:spPr>
            <a:xfrm rot="16200000">
              <a:off x="7637991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Mediano Plazo</a:t>
              </a:r>
            </a:p>
          </p:txBody>
        </p:sp>
        <p:sp>
          <p:nvSpPr>
            <p:cNvPr id="20" name="105 Rectángulo">
              <a:extLst>
                <a:ext uri="{FF2B5EF4-FFF2-40B4-BE49-F238E27FC236}">
                  <a16:creationId xmlns:a16="http://schemas.microsoft.com/office/drawing/2014/main" id="{FCA89BEB-430D-4F59-9ACE-DF95E3255DFD}"/>
                </a:ext>
              </a:extLst>
            </p:cNvPr>
            <p:cNvSpPr/>
            <p:nvPr/>
          </p:nvSpPr>
          <p:spPr>
            <a:xfrm rot="16200000">
              <a:off x="784795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Largo Plazo</a:t>
              </a:r>
            </a:p>
          </p:txBody>
        </p:sp>
        <p:sp>
          <p:nvSpPr>
            <p:cNvPr id="21" name="107 Rectángulo">
              <a:extLst>
                <a:ext uri="{FF2B5EF4-FFF2-40B4-BE49-F238E27FC236}">
                  <a16:creationId xmlns:a16="http://schemas.microsoft.com/office/drawing/2014/main" id="{A857F499-5393-4E15-A6C4-6083DC1D844E}"/>
                </a:ext>
              </a:extLst>
            </p:cNvPr>
            <p:cNvSpPr/>
            <p:nvPr/>
          </p:nvSpPr>
          <p:spPr>
            <a:xfrm rot="16200000">
              <a:off x="6378207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Distrital</a:t>
              </a:r>
            </a:p>
          </p:txBody>
        </p:sp>
        <p:sp>
          <p:nvSpPr>
            <p:cNvPr id="22" name="108 Rectángulo">
              <a:extLst>
                <a:ext uri="{FF2B5EF4-FFF2-40B4-BE49-F238E27FC236}">
                  <a16:creationId xmlns:a16="http://schemas.microsoft.com/office/drawing/2014/main" id="{0BDD09A6-4328-4688-BC7B-B20F8CB954CC}"/>
                </a:ext>
              </a:extLst>
            </p:cNvPr>
            <p:cNvSpPr/>
            <p:nvPr/>
          </p:nvSpPr>
          <p:spPr>
            <a:xfrm rot="16200000">
              <a:off x="679813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Municipal</a:t>
              </a:r>
            </a:p>
          </p:txBody>
        </p:sp>
        <p:sp>
          <p:nvSpPr>
            <p:cNvPr id="23" name="109 Rectángulo">
              <a:extLst>
                <a:ext uri="{FF2B5EF4-FFF2-40B4-BE49-F238E27FC236}">
                  <a16:creationId xmlns:a16="http://schemas.microsoft.com/office/drawing/2014/main" id="{94E67246-ED65-4C8E-AC9E-4DAC463A5A2C}"/>
                </a:ext>
              </a:extLst>
            </p:cNvPr>
            <p:cNvSpPr/>
            <p:nvPr/>
          </p:nvSpPr>
          <p:spPr>
            <a:xfrm rot="16200000">
              <a:off x="7008099" y="2051226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Metropolitano</a:t>
              </a:r>
            </a:p>
          </p:txBody>
        </p:sp>
        <p:sp>
          <p:nvSpPr>
            <p:cNvPr id="30" name="107 Rectángulo">
              <a:extLst>
                <a:ext uri="{FF2B5EF4-FFF2-40B4-BE49-F238E27FC236}">
                  <a16:creationId xmlns:a16="http://schemas.microsoft.com/office/drawing/2014/main" id="{92719009-1C5C-49B0-9C1D-10FF2CAB58DF}"/>
                </a:ext>
              </a:extLst>
            </p:cNvPr>
            <p:cNvSpPr/>
            <p:nvPr/>
          </p:nvSpPr>
          <p:spPr>
            <a:xfrm rot="16200000">
              <a:off x="6588171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Macrodistrital</a:t>
              </a:r>
            </a:p>
          </p:txBody>
        </p:sp>
        <p:sp>
          <p:nvSpPr>
            <p:cNvPr id="31" name="107 Rectángulo">
              <a:extLst>
                <a:ext uri="{FF2B5EF4-FFF2-40B4-BE49-F238E27FC236}">
                  <a16:creationId xmlns:a16="http://schemas.microsoft.com/office/drawing/2014/main" id="{7EF4261B-7D66-4FB8-9A92-4D79D6AAC2E8}"/>
                </a:ext>
              </a:extLst>
            </p:cNvPr>
            <p:cNvSpPr/>
            <p:nvPr/>
          </p:nvSpPr>
          <p:spPr>
            <a:xfrm rot="16200000">
              <a:off x="6168243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Barrial</a:t>
              </a:r>
            </a:p>
          </p:txBody>
        </p:sp>
        <p:sp>
          <p:nvSpPr>
            <p:cNvPr id="34" name="103 Rectángulo">
              <a:extLst>
                <a:ext uri="{FF2B5EF4-FFF2-40B4-BE49-F238E27FC236}">
                  <a16:creationId xmlns:a16="http://schemas.microsoft.com/office/drawing/2014/main" id="{50A2CA78-7104-475F-8DDE-A41BA6AF1182}"/>
                </a:ext>
              </a:extLst>
            </p:cNvPr>
            <p:cNvSpPr/>
            <p:nvPr/>
          </p:nvSpPr>
          <p:spPr>
            <a:xfrm rot="16200000">
              <a:off x="8267883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Suelo</a:t>
              </a:r>
            </a:p>
          </p:txBody>
        </p:sp>
        <p:sp>
          <p:nvSpPr>
            <p:cNvPr id="35" name="104 Rectángulo">
              <a:extLst>
                <a:ext uri="{FF2B5EF4-FFF2-40B4-BE49-F238E27FC236}">
                  <a16:creationId xmlns:a16="http://schemas.microsoft.com/office/drawing/2014/main" id="{37F83515-5121-4D8E-9C82-781B34817C09}"/>
                </a:ext>
              </a:extLst>
            </p:cNvPr>
            <p:cNvSpPr/>
            <p:nvPr/>
          </p:nvSpPr>
          <p:spPr>
            <a:xfrm rot="16200000">
              <a:off x="8477847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Ocupación</a:t>
              </a:r>
            </a:p>
          </p:txBody>
        </p:sp>
        <p:sp>
          <p:nvSpPr>
            <p:cNvPr id="36" name="105 Rectángulo">
              <a:extLst>
                <a:ext uri="{FF2B5EF4-FFF2-40B4-BE49-F238E27FC236}">
                  <a16:creationId xmlns:a16="http://schemas.microsoft.com/office/drawing/2014/main" id="{883A1E52-836F-4DD1-B428-B957885C49CF}"/>
                </a:ext>
              </a:extLst>
            </p:cNvPr>
            <p:cNvSpPr/>
            <p:nvPr/>
          </p:nvSpPr>
          <p:spPr>
            <a:xfrm rot="16200000">
              <a:off x="8687811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Hábitat</a:t>
              </a:r>
            </a:p>
          </p:txBody>
        </p:sp>
        <p:sp>
          <p:nvSpPr>
            <p:cNvPr id="37" name="105 Rectángulo">
              <a:extLst>
                <a:ext uri="{FF2B5EF4-FFF2-40B4-BE49-F238E27FC236}">
                  <a16:creationId xmlns:a16="http://schemas.microsoft.com/office/drawing/2014/main" id="{7E850302-B300-420B-B31F-825913487828}"/>
                </a:ext>
              </a:extLst>
            </p:cNvPr>
            <p:cNvSpPr/>
            <p:nvPr/>
          </p:nvSpPr>
          <p:spPr>
            <a:xfrm rot="16200000">
              <a:off x="889777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Riesgos</a:t>
              </a:r>
            </a:p>
          </p:txBody>
        </p:sp>
        <p:sp>
          <p:nvSpPr>
            <p:cNvPr id="38" name="105 Rectángulo">
              <a:extLst>
                <a:ext uri="{FF2B5EF4-FFF2-40B4-BE49-F238E27FC236}">
                  <a16:creationId xmlns:a16="http://schemas.microsoft.com/office/drawing/2014/main" id="{607AE27D-D660-4986-A31B-EA2CA051CB0C}"/>
                </a:ext>
              </a:extLst>
            </p:cNvPr>
            <p:cNvSpPr/>
            <p:nvPr/>
          </p:nvSpPr>
          <p:spPr>
            <a:xfrm rot="16200000">
              <a:off x="9107739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Accesibilidad</a:t>
              </a:r>
            </a:p>
          </p:txBody>
        </p:sp>
        <p:sp>
          <p:nvSpPr>
            <p:cNvPr id="39" name="105 Rectángulo">
              <a:extLst>
                <a:ext uri="{FF2B5EF4-FFF2-40B4-BE49-F238E27FC236}">
                  <a16:creationId xmlns:a16="http://schemas.microsoft.com/office/drawing/2014/main" id="{2A0340E7-FDBD-4F79-BE4C-1E885B4950A9}"/>
                </a:ext>
              </a:extLst>
            </p:cNvPr>
            <p:cNvSpPr/>
            <p:nvPr/>
          </p:nvSpPr>
          <p:spPr>
            <a:xfrm rot="16200000">
              <a:off x="9317700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Habitabilidad</a:t>
              </a:r>
            </a:p>
          </p:txBody>
        </p:sp>
      </p:grpSp>
      <p:sp>
        <p:nvSpPr>
          <p:cNvPr id="49" name="Elipse 48">
            <a:extLst>
              <a:ext uri="{FF2B5EF4-FFF2-40B4-BE49-F238E27FC236}">
                <a16:creationId xmlns:a16="http://schemas.microsoft.com/office/drawing/2014/main" id="{40C3FB4B-8486-4EEA-9EC6-FB8C6F383AFA}"/>
              </a:ext>
            </a:extLst>
          </p:cNvPr>
          <p:cNvSpPr/>
          <p:nvPr/>
        </p:nvSpPr>
        <p:spPr>
          <a:xfrm>
            <a:off x="7258631" y="331845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7CFD3D35-D448-4842-A348-C3C3814B0CA2}"/>
              </a:ext>
            </a:extLst>
          </p:cNvPr>
          <p:cNvSpPr/>
          <p:nvPr/>
        </p:nvSpPr>
        <p:spPr>
          <a:xfrm>
            <a:off x="7468665" y="331845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2C35C2E-4D33-4FBA-8504-8179080F6AC4}"/>
              </a:ext>
            </a:extLst>
          </p:cNvPr>
          <p:cNvSpPr/>
          <p:nvPr/>
        </p:nvSpPr>
        <p:spPr>
          <a:xfrm>
            <a:off x="8098461" y="331845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6727B1A9-BF40-43E9-9F35-0004B673357B}"/>
              </a:ext>
            </a:extLst>
          </p:cNvPr>
          <p:cNvSpPr/>
          <p:nvPr/>
        </p:nvSpPr>
        <p:spPr>
          <a:xfrm>
            <a:off x="8728431" y="331845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84DD899C-BF28-4403-B40E-14F645FEC318}"/>
              </a:ext>
            </a:extLst>
          </p:cNvPr>
          <p:cNvSpPr/>
          <p:nvPr/>
        </p:nvSpPr>
        <p:spPr>
          <a:xfrm>
            <a:off x="8938413" y="331845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6539E09A-21D4-4BEB-8CEB-220FBD34C9F3}"/>
              </a:ext>
            </a:extLst>
          </p:cNvPr>
          <p:cNvSpPr/>
          <p:nvPr/>
        </p:nvSpPr>
        <p:spPr>
          <a:xfrm>
            <a:off x="9148342" y="331845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6893F78B-27BE-4B99-AF4C-CC2C932F965B}"/>
              </a:ext>
            </a:extLst>
          </p:cNvPr>
          <p:cNvSpPr/>
          <p:nvPr/>
        </p:nvSpPr>
        <p:spPr>
          <a:xfrm>
            <a:off x="9568305" y="331845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EEFC679-EC69-4DA1-B31F-A87D3A18B86E}"/>
              </a:ext>
            </a:extLst>
          </p:cNvPr>
          <p:cNvSpPr/>
          <p:nvPr/>
        </p:nvSpPr>
        <p:spPr>
          <a:xfrm>
            <a:off x="891396" y="2514654"/>
            <a:ext cx="5043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b="1" dirty="0">
                <a:solidFill>
                  <a:srgbClr val="9DD7DB"/>
                </a:solidFill>
              </a:rPr>
              <a:t>Programas y proyectos</a:t>
            </a: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092DF76E-6E3C-4F8C-8304-83CF48F4EDC3}"/>
              </a:ext>
            </a:extLst>
          </p:cNvPr>
          <p:cNvSpPr/>
          <p:nvPr/>
        </p:nvSpPr>
        <p:spPr>
          <a:xfrm>
            <a:off x="7258631" y="390043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0489508C-37FD-4711-821B-3B9C4ABE6118}"/>
              </a:ext>
            </a:extLst>
          </p:cNvPr>
          <p:cNvSpPr/>
          <p:nvPr/>
        </p:nvSpPr>
        <p:spPr>
          <a:xfrm>
            <a:off x="8098461" y="390043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61" name="Elipse 160">
            <a:extLst>
              <a:ext uri="{FF2B5EF4-FFF2-40B4-BE49-F238E27FC236}">
                <a16:creationId xmlns:a16="http://schemas.microsoft.com/office/drawing/2014/main" id="{774822EC-A16F-4DE7-BBD2-284DE8E6737C}"/>
              </a:ext>
            </a:extLst>
          </p:cNvPr>
          <p:cNvSpPr/>
          <p:nvPr/>
        </p:nvSpPr>
        <p:spPr>
          <a:xfrm>
            <a:off x="8728431" y="390043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65" name="Elipse 164">
            <a:extLst>
              <a:ext uri="{FF2B5EF4-FFF2-40B4-BE49-F238E27FC236}">
                <a16:creationId xmlns:a16="http://schemas.microsoft.com/office/drawing/2014/main" id="{5D407047-176A-4520-8FEE-F95E342119BA}"/>
              </a:ext>
            </a:extLst>
          </p:cNvPr>
          <p:cNvSpPr/>
          <p:nvPr/>
        </p:nvSpPr>
        <p:spPr>
          <a:xfrm>
            <a:off x="9568305" y="390043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66" name="Elipse 165">
            <a:extLst>
              <a:ext uri="{FF2B5EF4-FFF2-40B4-BE49-F238E27FC236}">
                <a16:creationId xmlns:a16="http://schemas.microsoft.com/office/drawing/2014/main" id="{260A2012-17D0-4F0E-AFA5-6ACC079B3A49}"/>
              </a:ext>
            </a:extLst>
          </p:cNvPr>
          <p:cNvSpPr/>
          <p:nvPr/>
        </p:nvSpPr>
        <p:spPr>
          <a:xfrm>
            <a:off x="9778249" y="390043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70" name="Elipse 169">
            <a:extLst>
              <a:ext uri="{FF2B5EF4-FFF2-40B4-BE49-F238E27FC236}">
                <a16:creationId xmlns:a16="http://schemas.microsoft.com/office/drawing/2014/main" id="{8C2C4F63-B267-476D-A139-0B22090623D0}"/>
              </a:ext>
            </a:extLst>
          </p:cNvPr>
          <p:cNvSpPr/>
          <p:nvPr/>
        </p:nvSpPr>
        <p:spPr>
          <a:xfrm>
            <a:off x="7048702" y="436656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71" name="Elipse 170">
            <a:extLst>
              <a:ext uri="{FF2B5EF4-FFF2-40B4-BE49-F238E27FC236}">
                <a16:creationId xmlns:a16="http://schemas.microsoft.com/office/drawing/2014/main" id="{AFF10994-6AC3-4181-B1FE-87F5BB230D8A}"/>
              </a:ext>
            </a:extLst>
          </p:cNvPr>
          <p:cNvSpPr/>
          <p:nvPr/>
        </p:nvSpPr>
        <p:spPr>
          <a:xfrm>
            <a:off x="7258631" y="436656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74" name="Elipse 173">
            <a:extLst>
              <a:ext uri="{FF2B5EF4-FFF2-40B4-BE49-F238E27FC236}">
                <a16:creationId xmlns:a16="http://schemas.microsoft.com/office/drawing/2014/main" id="{C8DA9D49-F52C-4A1E-A17E-E6C4A9F6E934}"/>
              </a:ext>
            </a:extLst>
          </p:cNvPr>
          <p:cNvSpPr/>
          <p:nvPr/>
        </p:nvSpPr>
        <p:spPr>
          <a:xfrm>
            <a:off x="8098461" y="436656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76" name="Elipse 175">
            <a:extLst>
              <a:ext uri="{FF2B5EF4-FFF2-40B4-BE49-F238E27FC236}">
                <a16:creationId xmlns:a16="http://schemas.microsoft.com/office/drawing/2014/main" id="{6FEB883A-2A79-43D3-91D1-8CDFC52AAE99}"/>
              </a:ext>
            </a:extLst>
          </p:cNvPr>
          <p:cNvSpPr/>
          <p:nvPr/>
        </p:nvSpPr>
        <p:spPr>
          <a:xfrm>
            <a:off x="8728431" y="436656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77" name="Elipse 176">
            <a:extLst>
              <a:ext uri="{FF2B5EF4-FFF2-40B4-BE49-F238E27FC236}">
                <a16:creationId xmlns:a16="http://schemas.microsoft.com/office/drawing/2014/main" id="{D91455FC-47A6-4F9A-87AD-79FC8F1F984F}"/>
              </a:ext>
            </a:extLst>
          </p:cNvPr>
          <p:cNvSpPr/>
          <p:nvPr/>
        </p:nvSpPr>
        <p:spPr>
          <a:xfrm>
            <a:off x="8938413" y="436656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78" name="Elipse 177">
            <a:extLst>
              <a:ext uri="{FF2B5EF4-FFF2-40B4-BE49-F238E27FC236}">
                <a16:creationId xmlns:a16="http://schemas.microsoft.com/office/drawing/2014/main" id="{C60D7A9B-AA93-47A3-9ACA-8899B74521D3}"/>
              </a:ext>
            </a:extLst>
          </p:cNvPr>
          <p:cNvSpPr/>
          <p:nvPr/>
        </p:nvSpPr>
        <p:spPr>
          <a:xfrm>
            <a:off x="9148342" y="436656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81" name="Elipse 180">
            <a:extLst>
              <a:ext uri="{FF2B5EF4-FFF2-40B4-BE49-F238E27FC236}">
                <a16:creationId xmlns:a16="http://schemas.microsoft.com/office/drawing/2014/main" id="{01C3BD2E-EB10-4E28-86C4-57D029463BEB}"/>
              </a:ext>
            </a:extLst>
          </p:cNvPr>
          <p:cNvSpPr/>
          <p:nvPr/>
        </p:nvSpPr>
        <p:spPr>
          <a:xfrm>
            <a:off x="9778249" y="436656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86" name="Elipse 185">
            <a:extLst>
              <a:ext uri="{FF2B5EF4-FFF2-40B4-BE49-F238E27FC236}">
                <a16:creationId xmlns:a16="http://schemas.microsoft.com/office/drawing/2014/main" id="{856030F0-9FFC-4562-95F4-F27480E6799F}"/>
              </a:ext>
            </a:extLst>
          </p:cNvPr>
          <p:cNvSpPr/>
          <p:nvPr/>
        </p:nvSpPr>
        <p:spPr>
          <a:xfrm>
            <a:off x="7258631" y="482905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D3B775EB-9900-4766-9363-9266BA28BB7B}"/>
              </a:ext>
            </a:extLst>
          </p:cNvPr>
          <p:cNvSpPr/>
          <p:nvPr/>
        </p:nvSpPr>
        <p:spPr>
          <a:xfrm>
            <a:off x="8098461" y="482905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CFFC22AE-8F07-4EEF-BB79-95BD0BA689D5}"/>
              </a:ext>
            </a:extLst>
          </p:cNvPr>
          <p:cNvSpPr/>
          <p:nvPr/>
        </p:nvSpPr>
        <p:spPr>
          <a:xfrm>
            <a:off x="8728431" y="482905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92" name="Elipse 191">
            <a:extLst>
              <a:ext uri="{FF2B5EF4-FFF2-40B4-BE49-F238E27FC236}">
                <a16:creationId xmlns:a16="http://schemas.microsoft.com/office/drawing/2014/main" id="{72B61BEF-7EC0-4782-B1E2-1B630AAFD73F}"/>
              </a:ext>
            </a:extLst>
          </p:cNvPr>
          <p:cNvSpPr/>
          <p:nvPr/>
        </p:nvSpPr>
        <p:spPr>
          <a:xfrm>
            <a:off x="8938413" y="482905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3CD3F4C7-E0DC-4F71-B637-36A88D95CA0D}"/>
              </a:ext>
            </a:extLst>
          </p:cNvPr>
          <p:cNvSpPr/>
          <p:nvPr/>
        </p:nvSpPr>
        <p:spPr>
          <a:xfrm>
            <a:off x="9148342" y="482905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95" name="Elipse 194">
            <a:extLst>
              <a:ext uri="{FF2B5EF4-FFF2-40B4-BE49-F238E27FC236}">
                <a16:creationId xmlns:a16="http://schemas.microsoft.com/office/drawing/2014/main" id="{EEA87CE2-00C2-4CE6-AA82-A8830AD9A951}"/>
              </a:ext>
            </a:extLst>
          </p:cNvPr>
          <p:cNvSpPr/>
          <p:nvPr/>
        </p:nvSpPr>
        <p:spPr>
          <a:xfrm>
            <a:off x="9568305" y="482905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02" name="Elipse 201">
            <a:extLst>
              <a:ext uri="{FF2B5EF4-FFF2-40B4-BE49-F238E27FC236}">
                <a16:creationId xmlns:a16="http://schemas.microsoft.com/office/drawing/2014/main" id="{80613131-19BD-4C09-B969-89C9088E18B7}"/>
              </a:ext>
            </a:extLst>
          </p:cNvPr>
          <p:cNvSpPr/>
          <p:nvPr/>
        </p:nvSpPr>
        <p:spPr>
          <a:xfrm>
            <a:off x="7468665" y="529155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04" name="Elipse 203">
            <a:extLst>
              <a:ext uri="{FF2B5EF4-FFF2-40B4-BE49-F238E27FC236}">
                <a16:creationId xmlns:a16="http://schemas.microsoft.com/office/drawing/2014/main" id="{F9EEBCED-CD7D-4EFF-9C7F-F164BDFEE117}"/>
              </a:ext>
            </a:extLst>
          </p:cNvPr>
          <p:cNvSpPr/>
          <p:nvPr/>
        </p:nvSpPr>
        <p:spPr>
          <a:xfrm>
            <a:off x="8098461" y="529155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06" name="Elipse 205">
            <a:extLst>
              <a:ext uri="{FF2B5EF4-FFF2-40B4-BE49-F238E27FC236}">
                <a16:creationId xmlns:a16="http://schemas.microsoft.com/office/drawing/2014/main" id="{801BFFBE-1093-4A25-9DBF-080E28CF7589}"/>
              </a:ext>
            </a:extLst>
          </p:cNvPr>
          <p:cNvSpPr/>
          <p:nvPr/>
        </p:nvSpPr>
        <p:spPr>
          <a:xfrm>
            <a:off x="8728431" y="529155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07" name="Elipse 206">
            <a:extLst>
              <a:ext uri="{FF2B5EF4-FFF2-40B4-BE49-F238E27FC236}">
                <a16:creationId xmlns:a16="http://schemas.microsoft.com/office/drawing/2014/main" id="{FBE5E961-C574-40C3-8633-E2FD12F466D8}"/>
              </a:ext>
            </a:extLst>
          </p:cNvPr>
          <p:cNvSpPr/>
          <p:nvPr/>
        </p:nvSpPr>
        <p:spPr>
          <a:xfrm>
            <a:off x="8938413" y="529155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08" name="Elipse 207">
            <a:extLst>
              <a:ext uri="{FF2B5EF4-FFF2-40B4-BE49-F238E27FC236}">
                <a16:creationId xmlns:a16="http://schemas.microsoft.com/office/drawing/2014/main" id="{A2DB6786-1AAD-4DFA-BB2D-A97D3B02BCBB}"/>
              </a:ext>
            </a:extLst>
          </p:cNvPr>
          <p:cNvSpPr/>
          <p:nvPr/>
        </p:nvSpPr>
        <p:spPr>
          <a:xfrm>
            <a:off x="9148342" y="529155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cxnSp>
        <p:nvCxnSpPr>
          <p:cNvPr id="229" name="Conector recto 228">
            <a:extLst>
              <a:ext uri="{FF2B5EF4-FFF2-40B4-BE49-F238E27FC236}">
                <a16:creationId xmlns:a16="http://schemas.microsoft.com/office/drawing/2014/main" id="{E393001C-CAE6-4F97-B8C4-239C8FCDC07A}"/>
              </a:ext>
            </a:extLst>
          </p:cNvPr>
          <p:cNvCxnSpPr>
            <a:cxnSpLocks/>
          </p:cNvCxnSpPr>
          <p:nvPr/>
        </p:nvCxnSpPr>
        <p:spPr>
          <a:xfrm>
            <a:off x="2016087" y="2950682"/>
            <a:ext cx="8924440" cy="0"/>
          </a:xfrm>
          <a:prstGeom prst="line">
            <a:avLst/>
          </a:prstGeom>
          <a:ln w="28575">
            <a:solidFill>
              <a:srgbClr val="BEE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ángulo 229">
            <a:extLst>
              <a:ext uri="{FF2B5EF4-FFF2-40B4-BE49-F238E27FC236}">
                <a16:creationId xmlns:a16="http://schemas.microsoft.com/office/drawing/2014/main" id="{78CBDAB5-6050-44EB-9D65-ADC5764FC5E0}"/>
              </a:ext>
            </a:extLst>
          </p:cNvPr>
          <p:cNvSpPr/>
          <p:nvPr/>
        </p:nvSpPr>
        <p:spPr>
          <a:xfrm rot="16200000">
            <a:off x="-2454420" y="3136611"/>
            <a:ext cx="6858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3200" b="1" dirty="0">
                <a:solidFill>
                  <a:schemeClr val="bg1"/>
                </a:solidFill>
              </a:rPr>
              <a:t>TERRITORIAL</a:t>
            </a:r>
          </a:p>
        </p:txBody>
      </p:sp>
      <p:sp>
        <p:nvSpPr>
          <p:cNvPr id="231" name="Rectángulo 230">
            <a:extLst>
              <a:ext uri="{FF2B5EF4-FFF2-40B4-BE49-F238E27FC236}">
                <a16:creationId xmlns:a16="http://schemas.microsoft.com/office/drawing/2014/main" id="{1DF0AD70-68FC-417B-B9B7-594E242BEEF6}"/>
              </a:ext>
            </a:extLst>
          </p:cNvPr>
          <p:cNvSpPr/>
          <p:nvPr/>
        </p:nvSpPr>
        <p:spPr>
          <a:xfrm>
            <a:off x="0" y="944445"/>
            <a:ext cx="255591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s-BO" dirty="0">
                <a:solidFill>
                  <a:schemeClr val="bg1"/>
                </a:solidFill>
                <a:latin typeface="Swis721 Blk BT" panose="020B0904030502020204" pitchFamily="34" charset="0"/>
              </a:rPr>
              <a:t>POLÍTICA</a:t>
            </a:r>
            <a:endParaRPr lang="en-US" dirty="0">
              <a:solidFill>
                <a:schemeClr val="bg1"/>
              </a:solidFill>
              <a:latin typeface="Swis721 Blk BT" panose="020B0904030502020204" pitchFamily="34" charset="0"/>
            </a:endParaRPr>
          </a:p>
        </p:txBody>
      </p:sp>
      <p:sp>
        <p:nvSpPr>
          <p:cNvPr id="232" name="107 Rectángulo">
            <a:extLst>
              <a:ext uri="{FF2B5EF4-FFF2-40B4-BE49-F238E27FC236}">
                <a16:creationId xmlns:a16="http://schemas.microsoft.com/office/drawing/2014/main" id="{CF27EE75-58D4-4114-9069-74E071C395D6}"/>
              </a:ext>
            </a:extLst>
          </p:cNvPr>
          <p:cNvSpPr/>
          <p:nvPr/>
        </p:nvSpPr>
        <p:spPr>
          <a:xfrm>
            <a:off x="6730275" y="1782569"/>
            <a:ext cx="83099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ESCALA</a:t>
            </a:r>
          </a:p>
        </p:txBody>
      </p:sp>
      <p:sp>
        <p:nvSpPr>
          <p:cNvPr id="233" name="107 Rectángulo">
            <a:extLst>
              <a:ext uri="{FF2B5EF4-FFF2-40B4-BE49-F238E27FC236}">
                <a16:creationId xmlns:a16="http://schemas.microsoft.com/office/drawing/2014/main" id="{9901FFD6-2969-4F0F-A9F8-2D7A2BCC6D46}"/>
              </a:ext>
            </a:extLst>
          </p:cNvPr>
          <p:cNvSpPr/>
          <p:nvPr/>
        </p:nvSpPr>
        <p:spPr>
          <a:xfrm>
            <a:off x="7709562" y="1782569"/>
            <a:ext cx="976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TEMPORALIDAD</a:t>
            </a:r>
          </a:p>
        </p:txBody>
      </p:sp>
      <p:sp>
        <p:nvSpPr>
          <p:cNvPr id="234" name="107 Rectángulo">
            <a:extLst>
              <a:ext uri="{FF2B5EF4-FFF2-40B4-BE49-F238E27FC236}">
                <a16:creationId xmlns:a16="http://schemas.microsoft.com/office/drawing/2014/main" id="{7362D6D6-54B7-45CD-BF89-37E813B1A213}"/>
              </a:ext>
            </a:extLst>
          </p:cNvPr>
          <p:cNvSpPr/>
          <p:nvPr/>
        </p:nvSpPr>
        <p:spPr>
          <a:xfrm>
            <a:off x="8834074" y="1782569"/>
            <a:ext cx="976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PROBLEMÁTICA</a:t>
            </a:r>
          </a:p>
        </p:txBody>
      </p:sp>
      <p:pic>
        <p:nvPicPr>
          <p:cNvPr id="76" name="Imagen 75">
            <a:extLst>
              <a:ext uri="{FF2B5EF4-FFF2-40B4-BE49-F238E27FC236}">
                <a16:creationId xmlns:a16="http://schemas.microsoft.com/office/drawing/2014/main" id="{6697C9D2-9F2B-418F-BEB0-84719E29C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7656" y="5402317"/>
            <a:ext cx="1352152" cy="8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o 108">
            <a:extLst>
              <a:ext uri="{FF2B5EF4-FFF2-40B4-BE49-F238E27FC236}">
                <a16:creationId xmlns:a16="http://schemas.microsoft.com/office/drawing/2014/main" id="{24F867EF-F39D-40A8-B30D-05C274214EF6}"/>
              </a:ext>
            </a:extLst>
          </p:cNvPr>
          <p:cNvGrpSpPr/>
          <p:nvPr/>
        </p:nvGrpSpPr>
        <p:grpSpPr>
          <a:xfrm>
            <a:off x="6693213" y="3128868"/>
            <a:ext cx="3161724" cy="2494162"/>
            <a:chOff x="6693213" y="2946919"/>
            <a:chExt cx="3161724" cy="2681619"/>
          </a:xfrm>
        </p:grpSpPr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035C7562-60F7-4685-892B-BD793525B349}"/>
                </a:ext>
              </a:extLst>
            </p:cNvPr>
            <p:cNvCxnSpPr/>
            <p:nvPr/>
          </p:nvCxnSpPr>
          <p:spPr>
            <a:xfrm>
              <a:off x="669321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A8E9B061-527F-4FEA-A9DF-6F88C86CFA67}"/>
                </a:ext>
              </a:extLst>
            </p:cNvPr>
            <p:cNvCxnSpPr/>
            <p:nvPr/>
          </p:nvCxnSpPr>
          <p:spPr>
            <a:xfrm>
              <a:off x="6905125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41293156-ACF0-44D3-B87F-78795A012E4D}"/>
                </a:ext>
              </a:extLst>
            </p:cNvPr>
            <p:cNvCxnSpPr/>
            <p:nvPr/>
          </p:nvCxnSpPr>
          <p:spPr>
            <a:xfrm>
              <a:off x="711703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EDC68DDB-32C8-4CE7-ABE2-3CA6EAB007B1}"/>
                </a:ext>
              </a:extLst>
            </p:cNvPr>
            <p:cNvCxnSpPr/>
            <p:nvPr/>
          </p:nvCxnSpPr>
          <p:spPr>
            <a:xfrm>
              <a:off x="7328950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8E901E09-397F-45A7-8391-0957420B46AD}"/>
                </a:ext>
              </a:extLst>
            </p:cNvPr>
            <p:cNvCxnSpPr/>
            <p:nvPr/>
          </p:nvCxnSpPr>
          <p:spPr>
            <a:xfrm>
              <a:off x="754086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1A4D2283-33B7-4F3D-B7FC-8617BC884086}"/>
                </a:ext>
              </a:extLst>
            </p:cNvPr>
            <p:cNvCxnSpPr/>
            <p:nvPr/>
          </p:nvCxnSpPr>
          <p:spPr>
            <a:xfrm>
              <a:off x="795924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273F7CF1-9CBF-4CD1-8250-5A0B20A5DB82}"/>
                </a:ext>
              </a:extLst>
            </p:cNvPr>
            <p:cNvCxnSpPr/>
            <p:nvPr/>
          </p:nvCxnSpPr>
          <p:spPr>
            <a:xfrm>
              <a:off x="8171160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383F472E-6955-4097-B240-323C258283E1}"/>
                </a:ext>
              </a:extLst>
            </p:cNvPr>
            <p:cNvCxnSpPr/>
            <p:nvPr/>
          </p:nvCxnSpPr>
          <p:spPr>
            <a:xfrm>
              <a:off x="838307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5E47EBBE-344E-4A89-8B89-C2F50F1E2BA6}"/>
                </a:ext>
              </a:extLst>
            </p:cNvPr>
            <p:cNvCxnSpPr/>
            <p:nvPr/>
          </p:nvCxnSpPr>
          <p:spPr>
            <a:xfrm>
              <a:off x="8794729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99C8FA3A-EA71-4FAC-B161-38019915769B}"/>
                </a:ext>
              </a:extLst>
            </p:cNvPr>
            <p:cNvCxnSpPr/>
            <p:nvPr/>
          </p:nvCxnSpPr>
          <p:spPr>
            <a:xfrm>
              <a:off x="9006641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cto 134">
              <a:extLst>
                <a:ext uri="{FF2B5EF4-FFF2-40B4-BE49-F238E27FC236}">
                  <a16:creationId xmlns:a16="http://schemas.microsoft.com/office/drawing/2014/main" id="{F9006A43-20EC-4B06-A9AF-5DAE1C583AF5}"/>
                </a:ext>
              </a:extLst>
            </p:cNvPr>
            <p:cNvCxnSpPr/>
            <p:nvPr/>
          </p:nvCxnSpPr>
          <p:spPr>
            <a:xfrm>
              <a:off x="921855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cto 135">
              <a:extLst>
                <a:ext uri="{FF2B5EF4-FFF2-40B4-BE49-F238E27FC236}">
                  <a16:creationId xmlns:a16="http://schemas.microsoft.com/office/drawing/2014/main" id="{B30C5272-9E8D-4258-9DED-B8D7F067C5BA}"/>
                </a:ext>
              </a:extLst>
            </p:cNvPr>
            <p:cNvCxnSpPr/>
            <p:nvPr/>
          </p:nvCxnSpPr>
          <p:spPr>
            <a:xfrm>
              <a:off x="9430466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cto 136">
              <a:extLst>
                <a:ext uri="{FF2B5EF4-FFF2-40B4-BE49-F238E27FC236}">
                  <a16:creationId xmlns:a16="http://schemas.microsoft.com/office/drawing/2014/main" id="{43F1B647-3868-4883-8821-8717A82E2538}"/>
                </a:ext>
              </a:extLst>
            </p:cNvPr>
            <p:cNvCxnSpPr/>
            <p:nvPr/>
          </p:nvCxnSpPr>
          <p:spPr>
            <a:xfrm>
              <a:off x="9642379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cto 137">
              <a:extLst>
                <a:ext uri="{FF2B5EF4-FFF2-40B4-BE49-F238E27FC236}">
                  <a16:creationId xmlns:a16="http://schemas.microsoft.com/office/drawing/2014/main" id="{93109F34-EC3A-418F-833D-71B8198CBAAF}"/>
                </a:ext>
              </a:extLst>
            </p:cNvPr>
            <p:cNvCxnSpPr/>
            <p:nvPr/>
          </p:nvCxnSpPr>
          <p:spPr>
            <a:xfrm>
              <a:off x="985493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EE0B3833-D1ED-49FA-B55B-719A88B3DA5E}"/>
              </a:ext>
            </a:extLst>
          </p:cNvPr>
          <p:cNvSpPr/>
          <p:nvPr/>
        </p:nvSpPr>
        <p:spPr>
          <a:xfrm>
            <a:off x="891395" y="3263473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Eco-lab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BBA158E-A7E7-4974-93AE-AE8B14A2348D}"/>
              </a:ext>
            </a:extLst>
          </p:cNvPr>
          <p:cNvSpPr/>
          <p:nvPr/>
        </p:nvSpPr>
        <p:spPr>
          <a:xfrm>
            <a:off x="891395" y="3775215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Vivienda segura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D86649-FEDA-4B52-9090-A60CD5DF564F}"/>
              </a:ext>
            </a:extLst>
          </p:cNvPr>
          <p:cNvSpPr/>
          <p:nvPr/>
        </p:nvSpPr>
        <p:spPr>
          <a:xfrm>
            <a:off x="891396" y="4286957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Alianzas para el hábitat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2F3A2C3-B5F2-478E-9944-8BE7040759E5}"/>
              </a:ext>
            </a:extLst>
          </p:cNvPr>
          <p:cNvSpPr/>
          <p:nvPr/>
        </p:nvSpPr>
        <p:spPr>
          <a:xfrm>
            <a:off x="1440713" y="737611"/>
            <a:ext cx="10069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2400" b="1" i="1" dirty="0">
                <a:solidFill>
                  <a:srgbClr val="3DB54A"/>
                </a:solidFill>
              </a:rPr>
              <a:t>Vivienda ecoeficiente y </a:t>
            </a:r>
          </a:p>
          <a:p>
            <a:pPr algn="ctr"/>
            <a:r>
              <a:rPr lang="es-BO" sz="2400" b="1" i="1" dirty="0">
                <a:solidFill>
                  <a:srgbClr val="3DB54A"/>
                </a:solidFill>
              </a:rPr>
              <a:t>hábitat seguro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BF59018-C83E-4985-AE3F-B758D426F0CB}"/>
              </a:ext>
            </a:extLst>
          </p:cNvPr>
          <p:cNvCxnSpPr>
            <a:cxnSpLocks/>
          </p:cNvCxnSpPr>
          <p:nvPr/>
        </p:nvCxnSpPr>
        <p:spPr>
          <a:xfrm>
            <a:off x="2016087" y="3118847"/>
            <a:ext cx="8924440" cy="0"/>
          </a:xfrm>
          <a:prstGeom prst="line">
            <a:avLst/>
          </a:prstGeom>
          <a:ln w="28575">
            <a:solidFill>
              <a:srgbClr val="BEE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AC4048C-E8AF-44A0-B45A-91464F44D040}"/>
              </a:ext>
            </a:extLst>
          </p:cNvPr>
          <p:cNvCxnSpPr>
            <a:cxnSpLocks/>
          </p:cNvCxnSpPr>
          <p:nvPr/>
        </p:nvCxnSpPr>
        <p:spPr>
          <a:xfrm>
            <a:off x="6042210" y="2633521"/>
            <a:ext cx="0" cy="2989513"/>
          </a:xfrm>
          <a:prstGeom prst="line">
            <a:avLst/>
          </a:prstGeom>
          <a:ln w="28575">
            <a:solidFill>
              <a:srgbClr val="BEE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56804BE-7928-4F29-913E-AB3E490895B5}"/>
              </a:ext>
            </a:extLst>
          </p:cNvPr>
          <p:cNvGrpSpPr/>
          <p:nvPr/>
        </p:nvGrpSpPr>
        <p:grpSpPr>
          <a:xfrm>
            <a:off x="6628792" y="2147458"/>
            <a:ext cx="3287956" cy="831000"/>
            <a:chOff x="6514492" y="1704977"/>
            <a:chExt cx="3287956" cy="831000"/>
          </a:xfrm>
        </p:grpSpPr>
        <p:sp>
          <p:nvSpPr>
            <p:cNvPr id="18" name="103 Rectángulo">
              <a:extLst>
                <a:ext uri="{FF2B5EF4-FFF2-40B4-BE49-F238E27FC236}">
                  <a16:creationId xmlns:a16="http://schemas.microsoft.com/office/drawing/2014/main" id="{9F8FCAD1-AA08-4AC2-8EFC-0F0712496A8B}"/>
                </a:ext>
              </a:extLst>
            </p:cNvPr>
            <p:cNvSpPr/>
            <p:nvPr/>
          </p:nvSpPr>
          <p:spPr>
            <a:xfrm rot="16200000">
              <a:off x="7428027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Corto Plazo</a:t>
              </a:r>
            </a:p>
          </p:txBody>
        </p:sp>
        <p:sp>
          <p:nvSpPr>
            <p:cNvPr id="19" name="104 Rectángulo">
              <a:extLst>
                <a:ext uri="{FF2B5EF4-FFF2-40B4-BE49-F238E27FC236}">
                  <a16:creationId xmlns:a16="http://schemas.microsoft.com/office/drawing/2014/main" id="{5C795C1D-1874-49DF-B858-B51E9BDDBBEB}"/>
                </a:ext>
              </a:extLst>
            </p:cNvPr>
            <p:cNvSpPr/>
            <p:nvPr/>
          </p:nvSpPr>
          <p:spPr>
            <a:xfrm rot="16200000">
              <a:off x="7637991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Mediano Plazo</a:t>
              </a:r>
            </a:p>
          </p:txBody>
        </p:sp>
        <p:sp>
          <p:nvSpPr>
            <p:cNvPr id="20" name="105 Rectángulo">
              <a:extLst>
                <a:ext uri="{FF2B5EF4-FFF2-40B4-BE49-F238E27FC236}">
                  <a16:creationId xmlns:a16="http://schemas.microsoft.com/office/drawing/2014/main" id="{FCA89BEB-430D-4F59-9ACE-DF95E3255DFD}"/>
                </a:ext>
              </a:extLst>
            </p:cNvPr>
            <p:cNvSpPr/>
            <p:nvPr/>
          </p:nvSpPr>
          <p:spPr>
            <a:xfrm rot="16200000">
              <a:off x="784795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Largo Plazo</a:t>
              </a:r>
            </a:p>
          </p:txBody>
        </p:sp>
        <p:sp>
          <p:nvSpPr>
            <p:cNvPr id="21" name="107 Rectángulo">
              <a:extLst>
                <a:ext uri="{FF2B5EF4-FFF2-40B4-BE49-F238E27FC236}">
                  <a16:creationId xmlns:a16="http://schemas.microsoft.com/office/drawing/2014/main" id="{A857F499-5393-4E15-A6C4-6083DC1D844E}"/>
                </a:ext>
              </a:extLst>
            </p:cNvPr>
            <p:cNvSpPr/>
            <p:nvPr/>
          </p:nvSpPr>
          <p:spPr>
            <a:xfrm rot="16200000">
              <a:off x="6378207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Distrital</a:t>
              </a:r>
            </a:p>
          </p:txBody>
        </p:sp>
        <p:sp>
          <p:nvSpPr>
            <p:cNvPr id="22" name="108 Rectángulo">
              <a:extLst>
                <a:ext uri="{FF2B5EF4-FFF2-40B4-BE49-F238E27FC236}">
                  <a16:creationId xmlns:a16="http://schemas.microsoft.com/office/drawing/2014/main" id="{0BDD09A6-4328-4688-BC7B-B20F8CB954CC}"/>
                </a:ext>
              </a:extLst>
            </p:cNvPr>
            <p:cNvSpPr/>
            <p:nvPr/>
          </p:nvSpPr>
          <p:spPr>
            <a:xfrm rot="16200000">
              <a:off x="679813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Municipal</a:t>
              </a:r>
            </a:p>
          </p:txBody>
        </p:sp>
        <p:sp>
          <p:nvSpPr>
            <p:cNvPr id="23" name="109 Rectángulo">
              <a:extLst>
                <a:ext uri="{FF2B5EF4-FFF2-40B4-BE49-F238E27FC236}">
                  <a16:creationId xmlns:a16="http://schemas.microsoft.com/office/drawing/2014/main" id="{94E67246-ED65-4C8E-AC9E-4DAC463A5A2C}"/>
                </a:ext>
              </a:extLst>
            </p:cNvPr>
            <p:cNvSpPr/>
            <p:nvPr/>
          </p:nvSpPr>
          <p:spPr>
            <a:xfrm rot="16200000">
              <a:off x="7008099" y="2051226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Metropolitano</a:t>
              </a:r>
            </a:p>
          </p:txBody>
        </p:sp>
        <p:sp>
          <p:nvSpPr>
            <p:cNvPr id="30" name="107 Rectángulo">
              <a:extLst>
                <a:ext uri="{FF2B5EF4-FFF2-40B4-BE49-F238E27FC236}">
                  <a16:creationId xmlns:a16="http://schemas.microsoft.com/office/drawing/2014/main" id="{92719009-1C5C-49B0-9C1D-10FF2CAB58DF}"/>
                </a:ext>
              </a:extLst>
            </p:cNvPr>
            <p:cNvSpPr/>
            <p:nvPr/>
          </p:nvSpPr>
          <p:spPr>
            <a:xfrm rot="16200000">
              <a:off x="6588171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Macrodistrital</a:t>
              </a:r>
            </a:p>
          </p:txBody>
        </p:sp>
        <p:sp>
          <p:nvSpPr>
            <p:cNvPr id="31" name="107 Rectángulo">
              <a:extLst>
                <a:ext uri="{FF2B5EF4-FFF2-40B4-BE49-F238E27FC236}">
                  <a16:creationId xmlns:a16="http://schemas.microsoft.com/office/drawing/2014/main" id="{7EF4261B-7D66-4FB8-9A92-4D79D6AAC2E8}"/>
                </a:ext>
              </a:extLst>
            </p:cNvPr>
            <p:cNvSpPr/>
            <p:nvPr/>
          </p:nvSpPr>
          <p:spPr>
            <a:xfrm rot="16200000">
              <a:off x="6168243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Barrial</a:t>
              </a:r>
            </a:p>
          </p:txBody>
        </p:sp>
        <p:sp>
          <p:nvSpPr>
            <p:cNvPr id="34" name="103 Rectángulo">
              <a:extLst>
                <a:ext uri="{FF2B5EF4-FFF2-40B4-BE49-F238E27FC236}">
                  <a16:creationId xmlns:a16="http://schemas.microsoft.com/office/drawing/2014/main" id="{50A2CA78-7104-475F-8DDE-A41BA6AF1182}"/>
                </a:ext>
              </a:extLst>
            </p:cNvPr>
            <p:cNvSpPr/>
            <p:nvPr/>
          </p:nvSpPr>
          <p:spPr>
            <a:xfrm rot="16200000">
              <a:off x="8267883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Suelo</a:t>
              </a:r>
            </a:p>
          </p:txBody>
        </p:sp>
        <p:sp>
          <p:nvSpPr>
            <p:cNvPr id="35" name="104 Rectángulo">
              <a:extLst>
                <a:ext uri="{FF2B5EF4-FFF2-40B4-BE49-F238E27FC236}">
                  <a16:creationId xmlns:a16="http://schemas.microsoft.com/office/drawing/2014/main" id="{37F83515-5121-4D8E-9C82-781B34817C09}"/>
                </a:ext>
              </a:extLst>
            </p:cNvPr>
            <p:cNvSpPr/>
            <p:nvPr/>
          </p:nvSpPr>
          <p:spPr>
            <a:xfrm rot="16200000">
              <a:off x="8477847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Ocupación</a:t>
              </a:r>
            </a:p>
          </p:txBody>
        </p:sp>
        <p:sp>
          <p:nvSpPr>
            <p:cNvPr id="36" name="105 Rectángulo">
              <a:extLst>
                <a:ext uri="{FF2B5EF4-FFF2-40B4-BE49-F238E27FC236}">
                  <a16:creationId xmlns:a16="http://schemas.microsoft.com/office/drawing/2014/main" id="{883A1E52-836F-4DD1-B428-B957885C49CF}"/>
                </a:ext>
              </a:extLst>
            </p:cNvPr>
            <p:cNvSpPr/>
            <p:nvPr/>
          </p:nvSpPr>
          <p:spPr>
            <a:xfrm rot="16200000">
              <a:off x="8687811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Hábitat</a:t>
              </a:r>
            </a:p>
          </p:txBody>
        </p:sp>
        <p:sp>
          <p:nvSpPr>
            <p:cNvPr id="37" name="105 Rectángulo">
              <a:extLst>
                <a:ext uri="{FF2B5EF4-FFF2-40B4-BE49-F238E27FC236}">
                  <a16:creationId xmlns:a16="http://schemas.microsoft.com/office/drawing/2014/main" id="{7E850302-B300-420B-B31F-825913487828}"/>
                </a:ext>
              </a:extLst>
            </p:cNvPr>
            <p:cNvSpPr/>
            <p:nvPr/>
          </p:nvSpPr>
          <p:spPr>
            <a:xfrm rot="16200000">
              <a:off x="889777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Riesgos</a:t>
              </a:r>
            </a:p>
          </p:txBody>
        </p:sp>
        <p:sp>
          <p:nvSpPr>
            <p:cNvPr id="38" name="105 Rectángulo">
              <a:extLst>
                <a:ext uri="{FF2B5EF4-FFF2-40B4-BE49-F238E27FC236}">
                  <a16:creationId xmlns:a16="http://schemas.microsoft.com/office/drawing/2014/main" id="{607AE27D-D660-4986-A31B-EA2CA051CB0C}"/>
                </a:ext>
              </a:extLst>
            </p:cNvPr>
            <p:cNvSpPr/>
            <p:nvPr/>
          </p:nvSpPr>
          <p:spPr>
            <a:xfrm rot="16200000">
              <a:off x="9107739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Accesibilidad</a:t>
              </a:r>
            </a:p>
          </p:txBody>
        </p:sp>
        <p:sp>
          <p:nvSpPr>
            <p:cNvPr id="39" name="105 Rectángulo">
              <a:extLst>
                <a:ext uri="{FF2B5EF4-FFF2-40B4-BE49-F238E27FC236}">
                  <a16:creationId xmlns:a16="http://schemas.microsoft.com/office/drawing/2014/main" id="{2A0340E7-FDBD-4F79-BE4C-1E885B4950A9}"/>
                </a:ext>
              </a:extLst>
            </p:cNvPr>
            <p:cNvSpPr/>
            <p:nvPr/>
          </p:nvSpPr>
          <p:spPr>
            <a:xfrm rot="16200000">
              <a:off x="9317700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Habitabilidad</a:t>
              </a: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AB258B2-4525-4655-B408-581552EDA7EA}"/>
              </a:ext>
            </a:extLst>
          </p:cNvPr>
          <p:cNvSpPr/>
          <p:nvPr/>
        </p:nvSpPr>
        <p:spPr>
          <a:xfrm>
            <a:off x="891396" y="2682819"/>
            <a:ext cx="5043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b="1" dirty="0">
                <a:solidFill>
                  <a:srgbClr val="9DD7DB"/>
                </a:solidFill>
              </a:rPr>
              <a:t>Programas y proyectos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57E3758-9729-4DA9-9ACB-3C5B3541596D}"/>
              </a:ext>
            </a:extLst>
          </p:cNvPr>
          <p:cNvSpPr/>
          <p:nvPr/>
        </p:nvSpPr>
        <p:spPr>
          <a:xfrm>
            <a:off x="6628791" y="33547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4CE5D53F-572C-47D8-A798-8D350599514F}"/>
              </a:ext>
            </a:extLst>
          </p:cNvPr>
          <p:cNvSpPr/>
          <p:nvPr/>
        </p:nvSpPr>
        <p:spPr>
          <a:xfrm>
            <a:off x="6838773" y="33547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9AE0955F-888E-46A3-8BC6-F2202E1A4658}"/>
              </a:ext>
            </a:extLst>
          </p:cNvPr>
          <p:cNvSpPr/>
          <p:nvPr/>
        </p:nvSpPr>
        <p:spPr>
          <a:xfrm>
            <a:off x="8098461" y="33547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67E336B1-09E1-45DE-9DFF-D11FE3996910}"/>
              </a:ext>
            </a:extLst>
          </p:cNvPr>
          <p:cNvSpPr/>
          <p:nvPr/>
        </p:nvSpPr>
        <p:spPr>
          <a:xfrm>
            <a:off x="9358271" y="33547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69478EF4-97D0-4EBD-8F9F-A1DB81C30524}"/>
              </a:ext>
            </a:extLst>
          </p:cNvPr>
          <p:cNvSpPr/>
          <p:nvPr/>
        </p:nvSpPr>
        <p:spPr>
          <a:xfrm>
            <a:off x="9568305" y="33547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4B1D250A-1D8B-41F3-B289-C80724AA1CFD}"/>
              </a:ext>
            </a:extLst>
          </p:cNvPr>
          <p:cNvSpPr/>
          <p:nvPr/>
        </p:nvSpPr>
        <p:spPr>
          <a:xfrm>
            <a:off x="9778249" y="33547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4635322D-EE2D-4492-B109-C9800337A9AF}"/>
              </a:ext>
            </a:extLst>
          </p:cNvPr>
          <p:cNvSpPr/>
          <p:nvPr/>
        </p:nvSpPr>
        <p:spPr>
          <a:xfrm>
            <a:off x="7258631" y="387525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472AFCC1-1A58-41E3-9928-F2FF36D91C86}"/>
              </a:ext>
            </a:extLst>
          </p:cNvPr>
          <p:cNvSpPr/>
          <p:nvPr/>
        </p:nvSpPr>
        <p:spPr>
          <a:xfrm>
            <a:off x="8098461" y="387525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296D03BA-27FF-4C8E-8C6B-0E9DED7CFD1E}"/>
              </a:ext>
            </a:extLst>
          </p:cNvPr>
          <p:cNvSpPr/>
          <p:nvPr/>
        </p:nvSpPr>
        <p:spPr>
          <a:xfrm>
            <a:off x="8728431" y="387525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BBEB54AF-29B8-4C09-B0FB-2E9623D5D8F0}"/>
              </a:ext>
            </a:extLst>
          </p:cNvPr>
          <p:cNvSpPr/>
          <p:nvPr/>
        </p:nvSpPr>
        <p:spPr>
          <a:xfrm>
            <a:off x="8938413" y="387525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EA426B76-0203-4FE1-A3ED-D125F8831B23}"/>
              </a:ext>
            </a:extLst>
          </p:cNvPr>
          <p:cNvSpPr/>
          <p:nvPr/>
        </p:nvSpPr>
        <p:spPr>
          <a:xfrm>
            <a:off x="9358271" y="387525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04F873D1-7013-4FA0-B319-8508EA8A6DD5}"/>
              </a:ext>
            </a:extLst>
          </p:cNvPr>
          <p:cNvSpPr/>
          <p:nvPr/>
        </p:nvSpPr>
        <p:spPr>
          <a:xfrm>
            <a:off x="9778249" y="3875250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D00D0DD9-4C88-4407-AF67-54E84D23258E}"/>
              </a:ext>
            </a:extLst>
          </p:cNvPr>
          <p:cNvSpPr/>
          <p:nvPr/>
        </p:nvSpPr>
        <p:spPr>
          <a:xfrm>
            <a:off x="7048702" y="4386992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EC585020-EDFB-493A-A940-FBFBF2F7EF35}"/>
              </a:ext>
            </a:extLst>
          </p:cNvPr>
          <p:cNvSpPr/>
          <p:nvPr/>
        </p:nvSpPr>
        <p:spPr>
          <a:xfrm>
            <a:off x="8098461" y="4386992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871781AE-544C-4A96-B973-D6DAC0E04515}"/>
              </a:ext>
            </a:extLst>
          </p:cNvPr>
          <p:cNvSpPr/>
          <p:nvPr/>
        </p:nvSpPr>
        <p:spPr>
          <a:xfrm>
            <a:off x="8728431" y="4386992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8F87AF22-C9D3-4AA8-BBE7-5593A6378B4A}"/>
              </a:ext>
            </a:extLst>
          </p:cNvPr>
          <p:cNvSpPr/>
          <p:nvPr/>
        </p:nvSpPr>
        <p:spPr>
          <a:xfrm>
            <a:off x="9148342" y="4386992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84D87C4F-EF81-4DAE-8736-B9D91EB6EAEE}"/>
              </a:ext>
            </a:extLst>
          </p:cNvPr>
          <p:cNvSpPr/>
          <p:nvPr/>
        </p:nvSpPr>
        <p:spPr>
          <a:xfrm rot="16200000">
            <a:off x="-2454420" y="3136611"/>
            <a:ext cx="6858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3200" b="1" dirty="0" smtClean="0">
                <a:solidFill>
                  <a:schemeClr val="bg1"/>
                </a:solidFill>
              </a:rPr>
              <a:t>AMBIENTAL</a:t>
            </a:r>
            <a:endParaRPr lang="es-BO" sz="3200" b="1" dirty="0">
              <a:solidFill>
                <a:schemeClr val="bg1"/>
              </a:solidFill>
            </a:endParaRP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FE446573-B632-478F-B9BE-E2BB6CC85109}"/>
              </a:ext>
            </a:extLst>
          </p:cNvPr>
          <p:cNvSpPr/>
          <p:nvPr/>
        </p:nvSpPr>
        <p:spPr>
          <a:xfrm>
            <a:off x="495762" y="4798699"/>
            <a:ext cx="5435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Barrios jardín</a:t>
            </a:r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13D2E70F-9DF3-4176-8109-E0C407BE54C1}"/>
              </a:ext>
            </a:extLst>
          </p:cNvPr>
          <p:cNvSpPr/>
          <p:nvPr/>
        </p:nvSpPr>
        <p:spPr>
          <a:xfrm>
            <a:off x="6628791" y="489873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C9550F86-127F-42D7-BBBA-0C221E28D6DC}"/>
              </a:ext>
            </a:extLst>
          </p:cNvPr>
          <p:cNvSpPr/>
          <p:nvPr/>
        </p:nvSpPr>
        <p:spPr>
          <a:xfrm>
            <a:off x="6838773" y="489873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27" name="Elipse 126">
            <a:extLst>
              <a:ext uri="{FF2B5EF4-FFF2-40B4-BE49-F238E27FC236}">
                <a16:creationId xmlns:a16="http://schemas.microsoft.com/office/drawing/2014/main" id="{2C60D608-92B5-4728-B54C-8B3D4BA3BB13}"/>
              </a:ext>
            </a:extLst>
          </p:cNvPr>
          <p:cNvSpPr/>
          <p:nvPr/>
        </p:nvSpPr>
        <p:spPr>
          <a:xfrm>
            <a:off x="8098461" y="489873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28" name="Elipse 127">
            <a:extLst>
              <a:ext uri="{FF2B5EF4-FFF2-40B4-BE49-F238E27FC236}">
                <a16:creationId xmlns:a16="http://schemas.microsoft.com/office/drawing/2014/main" id="{B1475813-CA5C-415A-A470-230CF565DCD6}"/>
              </a:ext>
            </a:extLst>
          </p:cNvPr>
          <p:cNvSpPr/>
          <p:nvPr/>
        </p:nvSpPr>
        <p:spPr>
          <a:xfrm>
            <a:off x="8308495" y="489873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29" name="Elipse 128">
            <a:extLst>
              <a:ext uri="{FF2B5EF4-FFF2-40B4-BE49-F238E27FC236}">
                <a16:creationId xmlns:a16="http://schemas.microsoft.com/office/drawing/2014/main" id="{C46FD8AF-1E14-406F-8AE8-A5DA3388ED07}"/>
              </a:ext>
            </a:extLst>
          </p:cNvPr>
          <p:cNvSpPr/>
          <p:nvPr/>
        </p:nvSpPr>
        <p:spPr>
          <a:xfrm>
            <a:off x="8728431" y="489873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31" name="Elipse 130">
            <a:extLst>
              <a:ext uri="{FF2B5EF4-FFF2-40B4-BE49-F238E27FC236}">
                <a16:creationId xmlns:a16="http://schemas.microsoft.com/office/drawing/2014/main" id="{CE2FFA81-EAF9-4A16-AFD5-FEFCB9B061CD}"/>
              </a:ext>
            </a:extLst>
          </p:cNvPr>
          <p:cNvSpPr/>
          <p:nvPr/>
        </p:nvSpPr>
        <p:spPr>
          <a:xfrm>
            <a:off x="9148342" y="489873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365B10D6-8314-42C9-B786-4139051F73C7}"/>
              </a:ext>
            </a:extLst>
          </p:cNvPr>
          <p:cNvSpPr/>
          <p:nvPr/>
        </p:nvSpPr>
        <p:spPr>
          <a:xfrm>
            <a:off x="0" y="944445"/>
            <a:ext cx="255591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s-BO" dirty="0">
                <a:solidFill>
                  <a:schemeClr val="bg1"/>
                </a:solidFill>
                <a:latin typeface="Swis721 Blk BT" panose="020B0904030502020204" pitchFamily="34" charset="0"/>
              </a:rPr>
              <a:t>POLÍTICA</a:t>
            </a:r>
            <a:endParaRPr lang="en-US" dirty="0">
              <a:solidFill>
                <a:schemeClr val="bg1"/>
              </a:solidFill>
              <a:latin typeface="Swis721 Blk BT" panose="020B0904030502020204" pitchFamily="34" charset="0"/>
            </a:endParaRPr>
          </a:p>
        </p:txBody>
      </p:sp>
      <p:sp>
        <p:nvSpPr>
          <p:cNvPr id="106" name="107 Rectángulo">
            <a:extLst>
              <a:ext uri="{FF2B5EF4-FFF2-40B4-BE49-F238E27FC236}">
                <a16:creationId xmlns:a16="http://schemas.microsoft.com/office/drawing/2014/main" id="{A405647D-8DA3-4614-AA85-FD74088BE185}"/>
              </a:ext>
            </a:extLst>
          </p:cNvPr>
          <p:cNvSpPr/>
          <p:nvPr/>
        </p:nvSpPr>
        <p:spPr>
          <a:xfrm>
            <a:off x="6730275" y="1950734"/>
            <a:ext cx="83099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ESCALA</a:t>
            </a:r>
          </a:p>
        </p:txBody>
      </p:sp>
      <p:sp>
        <p:nvSpPr>
          <p:cNvPr id="107" name="107 Rectángulo">
            <a:extLst>
              <a:ext uri="{FF2B5EF4-FFF2-40B4-BE49-F238E27FC236}">
                <a16:creationId xmlns:a16="http://schemas.microsoft.com/office/drawing/2014/main" id="{EF4DD892-2FE6-4C2C-A48B-3523ACDFFBD7}"/>
              </a:ext>
            </a:extLst>
          </p:cNvPr>
          <p:cNvSpPr/>
          <p:nvPr/>
        </p:nvSpPr>
        <p:spPr>
          <a:xfrm>
            <a:off x="7709562" y="1950734"/>
            <a:ext cx="976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TEMPORALIDAD</a:t>
            </a:r>
          </a:p>
        </p:txBody>
      </p:sp>
      <p:sp>
        <p:nvSpPr>
          <p:cNvPr id="108" name="107 Rectángulo">
            <a:extLst>
              <a:ext uri="{FF2B5EF4-FFF2-40B4-BE49-F238E27FC236}">
                <a16:creationId xmlns:a16="http://schemas.microsoft.com/office/drawing/2014/main" id="{E636EE65-5FC7-4997-A155-0B83D2B07F51}"/>
              </a:ext>
            </a:extLst>
          </p:cNvPr>
          <p:cNvSpPr/>
          <p:nvPr/>
        </p:nvSpPr>
        <p:spPr>
          <a:xfrm>
            <a:off x="8834074" y="1950734"/>
            <a:ext cx="976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PROBLEMÁTICA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4C29AB78-3CEE-4FCA-A12F-1B82DF5657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7656" y="5402317"/>
            <a:ext cx="1352152" cy="8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upo 125">
            <a:extLst>
              <a:ext uri="{FF2B5EF4-FFF2-40B4-BE49-F238E27FC236}">
                <a16:creationId xmlns:a16="http://schemas.microsoft.com/office/drawing/2014/main" id="{47566167-2161-4864-88A8-ADE9C38CE013}"/>
              </a:ext>
            </a:extLst>
          </p:cNvPr>
          <p:cNvGrpSpPr/>
          <p:nvPr/>
        </p:nvGrpSpPr>
        <p:grpSpPr>
          <a:xfrm>
            <a:off x="6693213" y="2877109"/>
            <a:ext cx="3161724" cy="3041879"/>
            <a:chOff x="6693213" y="2946919"/>
            <a:chExt cx="3161724" cy="2681619"/>
          </a:xfrm>
        </p:grpSpPr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ABAEDCF-9BD3-4EE1-9EA2-96117838A756}"/>
                </a:ext>
              </a:extLst>
            </p:cNvPr>
            <p:cNvCxnSpPr/>
            <p:nvPr/>
          </p:nvCxnSpPr>
          <p:spPr>
            <a:xfrm>
              <a:off x="669321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1DBF24B6-CF94-4B19-B776-9927EAAFA64C}"/>
                </a:ext>
              </a:extLst>
            </p:cNvPr>
            <p:cNvCxnSpPr/>
            <p:nvPr/>
          </p:nvCxnSpPr>
          <p:spPr>
            <a:xfrm>
              <a:off x="6905125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>
              <a:extLst>
                <a:ext uri="{FF2B5EF4-FFF2-40B4-BE49-F238E27FC236}">
                  <a16:creationId xmlns:a16="http://schemas.microsoft.com/office/drawing/2014/main" id="{E94BA39F-63B7-4FC0-B239-A91E3DC18604}"/>
                </a:ext>
              </a:extLst>
            </p:cNvPr>
            <p:cNvCxnSpPr/>
            <p:nvPr/>
          </p:nvCxnSpPr>
          <p:spPr>
            <a:xfrm>
              <a:off x="711703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129">
              <a:extLst>
                <a:ext uri="{FF2B5EF4-FFF2-40B4-BE49-F238E27FC236}">
                  <a16:creationId xmlns:a16="http://schemas.microsoft.com/office/drawing/2014/main" id="{AAAB1747-CE9A-478F-8557-1E7707E34C5D}"/>
                </a:ext>
              </a:extLst>
            </p:cNvPr>
            <p:cNvCxnSpPr/>
            <p:nvPr/>
          </p:nvCxnSpPr>
          <p:spPr>
            <a:xfrm>
              <a:off x="7328950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cto 130">
              <a:extLst>
                <a:ext uri="{FF2B5EF4-FFF2-40B4-BE49-F238E27FC236}">
                  <a16:creationId xmlns:a16="http://schemas.microsoft.com/office/drawing/2014/main" id="{E71A5E53-49F5-4A03-8221-7CCFA6EFA4CB}"/>
                </a:ext>
              </a:extLst>
            </p:cNvPr>
            <p:cNvCxnSpPr/>
            <p:nvPr/>
          </p:nvCxnSpPr>
          <p:spPr>
            <a:xfrm>
              <a:off x="754086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cto 131">
              <a:extLst>
                <a:ext uri="{FF2B5EF4-FFF2-40B4-BE49-F238E27FC236}">
                  <a16:creationId xmlns:a16="http://schemas.microsoft.com/office/drawing/2014/main" id="{BC589D1B-D899-4CD3-9837-E314D4979B25}"/>
                </a:ext>
              </a:extLst>
            </p:cNvPr>
            <p:cNvCxnSpPr/>
            <p:nvPr/>
          </p:nvCxnSpPr>
          <p:spPr>
            <a:xfrm>
              <a:off x="795924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recto 132">
              <a:extLst>
                <a:ext uri="{FF2B5EF4-FFF2-40B4-BE49-F238E27FC236}">
                  <a16:creationId xmlns:a16="http://schemas.microsoft.com/office/drawing/2014/main" id="{10891194-8312-4D1B-8860-F33A7C3C6F24}"/>
                </a:ext>
              </a:extLst>
            </p:cNvPr>
            <p:cNvCxnSpPr/>
            <p:nvPr/>
          </p:nvCxnSpPr>
          <p:spPr>
            <a:xfrm>
              <a:off x="8171160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cto 133">
              <a:extLst>
                <a:ext uri="{FF2B5EF4-FFF2-40B4-BE49-F238E27FC236}">
                  <a16:creationId xmlns:a16="http://schemas.microsoft.com/office/drawing/2014/main" id="{EBD68E14-16B2-4DA2-AD1A-4E19B3C6AB2D}"/>
                </a:ext>
              </a:extLst>
            </p:cNvPr>
            <p:cNvCxnSpPr/>
            <p:nvPr/>
          </p:nvCxnSpPr>
          <p:spPr>
            <a:xfrm>
              <a:off x="838307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cto 134">
              <a:extLst>
                <a:ext uri="{FF2B5EF4-FFF2-40B4-BE49-F238E27FC236}">
                  <a16:creationId xmlns:a16="http://schemas.microsoft.com/office/drawing/2014/main" id="{093453E2-FE34-4BE1-8E35-A1008DB995C4}"/>
                </a:ext>
              </a:extLst>
            </p:cNvPr>
            <p:cNvCxnSpPr/>
            <p:nvPr/>
          </p:nvCxnSpPr>
          <p:spPr>
            <a:xfrm>
              <a:off x="8794729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cto 135">
              <a:extLst>
                <a:ext uri="{FF2B5EF4-FFF2-40B4-BE49-F238E27FC236}">
                  <a16:creationId xmlns:a16="http://schemas.microsoft.com/office/drawing/2014/main" id="{4FAC1728-4EED-4F10-BE36-26F9E40CA38E}"/>
                </a:ext>
              </a:extLst>
            </p:cNvPr>
            <p:cNvCxnSpPr/>
            <p:nvPr/>
          </p:nvCxnSpPr>
          <p:spPr>
            <a:xfrm>
              <a:off x="9006641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cto 136">
              <a:extLst>
                <a:ext uri="{FF2B5EF4-FFF2-40B4-BE49-F238E27FC236}">
                  <a16:creationId xmlns:a16="http://schemas.microsoft.com/office/drawing/2014/main" id="{448FE91A-31B5-46BC-B757-715734FB5E1A}"/>
                </a:ext>
              </a:extLst>
            </p:cNvPr>
            <p:cNvCxnSpPr/>
            <p:nvPr/>
          </p:nvCxnSpPr>
          <p:spPr>
            <a:xfrm>
              <a:off x="921855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cto 137">
              <a:extLst>
                <a:ext uri="{FF2B5EF4-FFF2-40B4-BE49-F238E27FC236}">
                  <a16:creationId xmlns:a16="http://schemas.microsoft.com/office/drawing/2014/main" id="{D1918E0F-2B10-4618-8473-F613ED7743C2}"/>
                </a:ext>
              </a:extLst>
            </p:cNvPr>
            <p:cNvCxnSpPr/>
            <p:nvPr/>
          </p:nvCxnSpPr>
          <p:spPr>
            <a:xfrm>
              <a:off x="9430466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cto 138">
              <a:extLst>
                <a:ext uri="{FF2B5EF4-FFF2-40B4-BE49-F238E27FC236}">
                  <a16:creationId xmlns:a16="http://schemas.microsoft.com/office/drawing/2014/main" id="{B1976FEB-06D1-4239-9947-96DC5259868D}"/>
                </a:ext>
              </a:extLst>
            </p:cNvPr>
            <p:cNvCxnSpPr/>
            <p:nvPr/>
          </p:nvCxnSpPr>
          <p:spPr>
            <a:xfrm>
              <a:off x="9642379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cto 139">
              <a:extLst>
                <a:ext uri="{FF2B5EF4-FFF2-40B4-BE49-F238E27FC236}">
                  <a16:creationId xmlns:a16="http://schemas.microsoft.com/office/drawing/2014/main" id="{AC496DAE-6264-4A3B-9C6C-A045E7D9EF9C}"/>
                </a:ext>
              </a:extLst>
            </p:cNvPr>
            <p:cNvCxnSpPr/>
            <p:nvPr/>
          </p:nvCxnSpPr>
          <p:spPr>
            <a:xfrm>
              <a:off x="985493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EE0B3833-D1ED-49FA-B55B-719A88B3DA5E}"/>
              </a:ext>
            </a:extLst>
          </p:cNvPr>
          <p:cNvSpPr/>
          <p:nvPr/>
        </p:nvSpPr>
        <p:spPr>
          <a:xfrm>
            <a:off x="1630498" y="3021736"/>
            <a:ext cx="4300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Captación de plusvalía por derechos de construcción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BBA158E-A7E7-4974-93AE-AE8B14A2348D}"/>
              </a:ext>
            </a:extLst>
          </p:cNvPr>
          <p:cNvSpPr/>
          <p:nvPr/>
        </p:nvSpPr>
        <p:spPr>
          <a:xfrm>
            <a:off x="891395" y="3730455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Contribución de mejoras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D86649-FEDA-4B52-9090-A60CD5DF564F}"/>
              </a:ext>
            </a:extLst>
          </p:cNvPr>
          <p:cNvSpPr/>
          <p:nvPr/>
        </p:nvSpPr>
        <p:spPr>
          <a:xfrm>
            <a:off x="891395" y="4192953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Fideicomiso para la vivienda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58D95D3-79E3-4DF0-A774-8E60C3F49B71}"/>
              </a:ext>
            </a:extLst>
          </p:cNvPr>
          <p:cNvSpPr/>
          <p:nvPr/>
        </p:nvSpPr>
        <p:spPr>
          <a:xfrm>
            <a:off x="891395" y="4655451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Transferencia de edificabilidad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20E3302-B815-4379-A732-F49BB4AB8FEE}"/>
              </a:ext>
            </a:extLst>
          </p:cNvPr>
          <p:cNvSpPr/>
          <p:nvPr/>
        </p:nvSpPr>
        <p:spPr>
          <a:xfrm>
            <a:off x="891396" y="5117949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Vivienda progresiva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753627F-8A3B-4361-BF15-41E9714C3815}"/>
              </a:ext>
            </a:extLst>
          </p:cNvPr>
          <p:cNvSpPr/>
          <p:nvPr/>
        </p:nvSpPr>
        <p:spPr>
          <a:xfrm>
            <a:off x="891395" y="5580446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Alquiler/anticrético adecuado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2F3A2C3-B5F2-478E-9944-8BE7040759E5}"/>
              </a:ext>
            </a:extLst>
          </p:cNvPr>
          <p:cNvSpPr/>
          <p:nvPr/>
        </p:nvSpPr>
        <p:spPr>
          <a:xfrm>
            <a:off x="1399142" y="685268"/>
            <a:ext cx="10110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2400" b="1" i="1" dirty="0">
                <a:solidFill>
                  <a:srgbClr val="9861A8"/>
                </a:solidFill>
              </a:rPr>
              <a:t>Producción de vivienda social con</a:t>
            </a:r>
          </a:p>
          <a:p>
            <a:pPr algn="ctr"/>
            <a:r>
              <a:rPr lang="es-BO" sz="2400" b="1" i="1" dirty="0">
                <a:solidFill>
                  <a:srgbClr val="9861A8"/>
                </a:solidFill>
              </a:rPr>
              <a:t>sostenibilidad financiera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AC4048C-E8AF-44A0-B45A-91464F44D040}"/>
              </a:ext>
            </a:extLst>
          </p:cNvPr>
          <p:cNvCxnSpPr>
            <a:cxnSpLocks/>
          </p:cNvCxnSpPr>
          <p:nvPr/>
        </p:nvCxnSpPr>
        <p:spPr>
          <a:xfrm>
            <a:off x="6042210" y="2391784"/>
            <a:ext cx="0" cy="3527216"/>
          </a:xfrm>
          <a:prstGeom prst="line">
            <a:avLst/>
          </a:prstGeom>
          <a:ln w="28575">
            <a:solidFill>
              <a:srgbClr val="BEE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56804BE-7928-4F29-913E-AB3E490895B5}"/>
              </a:ext>
            </a:extLst>
          </p:cNvPr>
          <p:cNvGrpSpPr/>
          <p:nvPr/>
        </p:nvGrpSpPr>
        <p:grpSpPr>
          <a:xfrm>
            <a:off x="6628792" y="1905721"/>
            <a:ext cx="3287956" cy="831000"/>
            <a:chOff x="6514492" y="1704977"/>
            <a:chExt cx="3287956" cy="831000"/>
          </a:xfrm>
        </p:grpSpPr>
        <p:sp>
          <p:nvSpPr>
            <p:cNvPr id="18" name="103 Rectángulo">
              <a:extLst>
                <a:ext uri="{FF2B5EF4-FFF2-40B4-BE49-F238E27FC236}">
                  <a16:creationId xmlns:a16="http://schemas.microsoft.com/office/drawing/2014/main" id="{9F8FCAD1-AA08-4AC2-8EFC-0F0712496A8B}"/>
                </a:ext>
              </a:extLst>
            </p:cNvPr>
            <p:cNvSpPr/>
            <p:nvPr/>
          </p:nvSpPr>
          <p:spPr>
            <a:xfrm rot="16200000">
              <a:off x="7428027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Corto Plazo</a:t>
              </a:r>
            </a:p>
          </p:txBody>
        </p:sp>
        <p:sp>
          <p:nvSpPr>
            <p:cNvPr id="19" name="104 Rectángulo">
              <a:extLst>
                <a:ext uri="{FF2B5EF4-FFF2-40B4-BE49-F238E27FC236}">
                  <a16:creationId xmlns:a16="http://schemas.microsoft.com/office/drawing/2014/main" id="{5C795C1D-1874-49DF-B858-B51E9BDDBBEB}"/>
                </a:ext>
              </a:extLst>
            </p:cNvPr>
            <p:cNvSpPr/>
            <p:nvPr/>
          </p:nvSpPr>
          <p:spPr>
            <a:xfrm rot="16200000">
              <a:off x="7637991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Mediano Plazo</a:t>
              </a:r>
            </a:p>
          </p:txBody>
        </p:sp>
        <p:sp>
          <p:nvSpPr>
            <p:cNvPr id="20" name="105 Rectángulo">
              <a:extLst>
                <a:ext uri="{FF2B5EF4-FFF2-40B4-BE49-F238E27FC236}">
                  <a16:creationId xmlns:a16="http://schemas.microsoft.com/office/drawing/2014/main" id="{FCA89BEB-430D-4F59-9ACE-DF95E3255DFD}"/>
                </a:ext>
              </a:extLst>
            </p:cNvPr>
            <p:cNvSpPr/>
            <p:nvPr/>
          </p:nvSpPr>
          <p:spPr>
            <a:xfrm rot="16200000">
              <a:off x="784795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Largo Plazo</a:t>
              </a:r>
            </a:p>
          </p:txBody>
        </p:sp>
        <p:sp>
          <p:nvSpPr>
            <p:cNvPr id="21" name="107 Rectángulo">
              <a:extLst>
                <a:ext uri="{FF2B5EF4-FFF2-40B4-BE49-F238E27FC236}">
                  <a16:creationId xmlns:a16="http://schemas.microsoft.com/office/drawing/2014/main" id="{A857F499-5393-4E15-A6C4-6083DC1D844E}"/>
                </a:ext>
              </a:extLst>
            </p:cNvPr>
            <p:cNvSpPr/>
            <p:nvPr/>
          </p:nvSpPr>
          <p:spPr>
            <a:xfrm rot="16200000">
              <a:off x="6378207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Distrital</a:t>
              </a:r>
            </a:p>
          </p:txBody>
        </p:sp>
        <p:sp>
          <p:nvSpPr>
            <p:cNvPr id="22" name="108 Rectángulo">
              <a:extLst>
                <a:ext uri="{FF2B5EF4-FFF2-40B4-BE49-F238E27FC236}">
                  <a16:creationId xmlns:a16="http://schemas.microsoft.com/office/drawing/2014/main" id="{0BDD09A6-4328-4688-BC7B-B20F8CB954CC}"/>
                </a:ext>
              </a:extLst>
            </p:cNvPr>
            <p:cNvSpPr/>
            <p:nvPr/>
          </p:nvSpPr>
          <p:spPr>
            <a:xfrm rot="16200000">
              <a:off x="679813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Municipal</a:t>
              </a:r>
            </a:p>
          </p:txBody>
        </p:sp>
        <p:sp>
          <p:nvSpPr>
            <p:cNvPr id="23" name="109 Rectángulo">
              <a:extLst>
                <a:ext uri="{FF2B5EF4-FFF2-40B4-BE49-F238E27FC236}">
                  <a16:creationId xmlns:a16="http://schemas.microsoft.com/office/drawing/2014/main" id="{94E67246-ED65-4C8E-AC9E-4DAC463A5A2C}"/>
                </a:ext>
              </a:extLst>
            </p:cNvPr>
            <p:cNvSpPr/>
            <p:nvPr/>
          </p:nvSpPr>
          <p:spPr>
            <a:xfrm rot="16200000">
              <a:off x="7008099" y="2051226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Metropolitano</a:t>
              </a:r>
            </a:p>
          </p:txBody>
        </p:sp>
        <p:sp>
          <p:nvSpPr>
            <p:cNvPr id="30" name="107 Rectángulo">
              <a:extLst>
                <a:ext uri="{FF2B5EF4-FFF2-40B4-BE49-F238E27FC236}">
                  <a16:creationId xmlns:a16="http://schemas.microsoft.com/office/drawing/2014/main" id="{92719009-1C5C-49B0-9C1D-10FF2CAB58DF}"/>
                </a:ext>
              </a:extLst>
            </p:cNvPr>
            <p:cNvSpPr/>
            <p:nvPr/>
          </p:nvSpPr>
          <p:spPr>
            <a:xfrm rot="16200000">
              <a:off x="6588171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Macrodistrital</a:t>
              </a:r>
            </a:p>
          </p:txBody>
        </p:sp>
        <p:sp>
          <p:nvSpPr>
            <p:cNvPr id="31" name="107 Rectángulo">
              <a:extLst>
                <a:ext uri="{FF2B5EF4-FFF2-40B4-BE49-F238E27FC236}">
                  <a16:creationId xmlns:a16="http://schemas.microsoft.com/office/drawing/2014/main" id="{7EF4261B-7D66-4FB8-9A92-4D79D6AAC2E8}"/>
                </a:ext>
              </a:extLst>
            </p:cNvPr>
            <p:cNvSpPr/>
            <p:nvPr/>
          </p:nvSpPr>
          <p:spPr>
            <a:xfrm rot="16200000">
              <a:off x="6168243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Barrial</a:t>
              </a:r>
            </a:p>
          </p:txBody>
        </p:sp>
        <p:sp>
          <p:nvSpPr>
            <p:cNvPr id="34" name="103 Rectángulo">
              <a:extLst>
                <a:ext uri="{FF2B5EF4-FFF2-40B4-BE49-F238E27FC236}">
                  <a16:creationId xmlns:a16="http://schemas.microsoft.com/office/drawing/2014/main" id="{50A2CA78-7104-475F-8DDE-A41BA6AF1182}"/>
                </a:ext>
              </a:extLst>
            </p:cNvPr>
            <p:cNvSpPr/>
            <p:nvPr/>
          </p:nvSpPr>
          <p:spPr>
            <a:xfrm rot="16200000">
              <a:off x="8267883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Suelo</a:t>
              </a:r>
            </a:p>
          </p:txBody>
        </p:sp>
        <p:sp>
          <p:nvSpPr>
            <p:cNvPr id="35" name="104 Rectángulo">
              <a:extLst>
                <a:ext uri="{FF2B5EF4-FFF2-40B4-BE49-F238E27FC236}">
                  <a16:creationId xmlns:a16="http://schemas.microsoft.com/office/drawing/2014/main" id="{37F83515-5121-4D8E-9C82-781B34817C09}"/>
                </a:ext>
              </a:extLst>
            </p:cNvPr>
            <p:cNvSpPr/>
            <p:nvPr/>
          </p:nvSpPr>
          <p:spPr>
            <a:xfrm rot="16200000">
              <a:off x="8477847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Ocupación</a:t>
              </a:r>
            </a:p>
          </p:txBody>
        </p:sp>
        <p:sp>
          <p:nvSpPr>
            <p:cNvPr id="36" name="105 Rectángulo">
              <a:extLst>
                <a:ext uri="{FF2B5EF4-FFF2-40B4-BE49-F238E27FC236}">
                  <a16:creationId xmlns:a16="http://schemas.microsoft.com/office/drawing/2014/main" id="{883A1E52-836F-4DD1-B428-B957885C49CF}"/>
                </a:ext>
              </a:extLst>
            </p:cNvPr>
            <p:cNvSpPr/>
            <p:nvPr/>
          </p:nvSpPr>
          <p:spPr>
            <a:xfrm rot="16200000">
              <a:off x="8687811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Hábitat</a:t>
              </a:r>
            </a:p>
          </p:txBody>
        </p:sp>
        <p:sp>
          <p:nvSpPr>
            <p:cNvPr id="37" name="105 Rectángulo">
              <a:extLst>
                <a:ext uri="{FF2B5EF4-FFF2-40B4-BE49-F238E27FC236}">
                  <a16:creationId xmlns:a16="http://schemas.microsoft.com/office/drawing/2014/main" id="{7E850302-B300-420B-B31F-825913487828}"/>
                </a:ext>
              </a:extLst>
            </p:cNvPr>
            <p:cNvSpPr/>
            <p:nvPr/>
          </p:nvSpPr>
          <p:spPr>
            <a:xfrm rot="16200000">
              <a:off x="889777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Riesgos</a:t>
              </a:r>
            </a:p>
          </p:txBody>
        </p:sp>
        <p:sp>
          <p:nvSpPr>
            <p:cNvPr id="38" name="105 Rectángulo">
              <a:extLst>
                <a:ext uri="{FF2B5EF4-FFF2-40B4-BE49-F238E27FC236}">
                  <a16:creationId xmlns:a16="http://schemas.microsoft.com/office/drawing/2014/main" id="{607AE27D-D660-4986-A31B-EA2CA051CB0C}"/>
                </a:ext>
              </a:extLst>
            </p:cNvPr>
            <p:cNvSpPr/>
            <p:nvPr/>
          </p:nvSpPr>
          <p:spPr>
            <a:xfrm rot="16200000">
              <a:off x="9107739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Accesibilidad</a:t>
              </a:r>
            </a:p>
          </p:txBody>
        </p:sp>
        <p:sp>
          <p:nvSpPr>
            <p:cNvPr id="39" name="105 Rectángulo">
              <a:extLst>
                <a:ext uri="{FF2B5EF4-FFF2-40B4-BE49-F238E27FC236}">
                  <a16:creationId xmlns:a16="http://schemas.microsoft.com/office/drawing/2014/main" id="{2A0340E7-FDBD-4F79-BE4C-1E885B4950A9}"/>
                </a:ext>
              </a:extLst>
            </p:cNvPr>
            <p:cNvSpPr/>
            <p:nvPr/>
          </p:nvSpPr>
          <p:spPr>
            <a:xfrm rot="16200000">
              <a:off x="9317700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Habitabilidad</a:t>
              </a:r>
            </a:p>
          </p:txBody>
        </p:sp>
      </p:grpSp>
      <p:sp>
        <p:nvSpPr>
          <p:cNvPr id="48" name="Elipse 47">
            <a:extLst>
              <a:ext uri="{FF2B5EF4-FFF2-40B4-BE49-F238E27FC236}">
                <a16:creationId xmlns:a16="http://schemas.microsoft.com/office/drawing/2014/main" id="{66F418FE-2C79-4B7E-8A27-1E57BE41C00E}"/>
              </a:ext>
            </a:extLst>
          </p:cNvPr>
          <p:cNvSpPr/>
          <p:nvPr/>
        </p:nvSpPr>
        <p:spPr>
          <a:xfrm>
            <a:off x="7048702" y="324488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2C35C2E-4D33-4FBA-8504-8179080F6AC4}"/>
              </a:ext>
            </a:extLst>
          </p:cNvPr>
          <p:cNvSpPr/>
          <p:nvPr/>
        </p:nvSpPr>
        <p:spPr>
          <a:xfrm>
            <a:off x="8098461" y="324488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6727B1A9-BF40-43E9-9F35-0004B673357B}"/>
              </a:ext>
            </a:extLst>
          </p:cNvPr>
          <p:cNvSpPr/>
          <p:nvPr/>
        </p:nvSpPr>
        <p:spPr>
          <a:xfrm>
            <a:off x="8728431" y="324488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84DD899C-BF28-4403-B40E-14F645FEC318}"/>
              </a:ext>
            </a:extLst>
          </p:cNvPr>
          <p:cNvSpPr/>
          <p:nvPr/>
        </p:nvSpPr>
        <p:spPr>
          <a:xfrm>
            <a:off x="8938413" y="324488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6539E09A-21D4-4BEB-8CEB-220FBD34C9F3}"/>
              </a:ext>
            </a:extLst>
          </p:cNvPr>
          <p:cNvSpPr/>
          <p:nvPr/>
        </p:nvSpPr>
        <p:spPr>
          <a:xfrm>
            <a:off x="9148342" y="324488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6893F78B-27BE-4B99-AF4C-CC2C932F965B}"/>
              </a:ext>
            </a:extLst>
          </p:cNvPr>
          <p:cNvSpPr/>
          <p:nvPr/>
        </p:nvSpPr>
        <p:spPr>
          <a:xfrm>
            <a:off x="9568305" y="324488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EEFC679-EC69-4DA1-B31F-A87D3A18B86E}"/>
              </a:ext>
            </a:extLst>
          </p:cNvPr>
          <p:cNvSpPr/>
          <p:nvPr/>
        </p:nvSpPr>
        <p:spPr>
          <a:xfrm>
            <a:off x="891396" y="2441082"/>
            <a:ext cx="5043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b="1" dirty="0">
                <a:solidFill>
                  <a:srgbClr val="9DD7DB"/>
                </a:solidFill>
              </a:rPr>
              <a:t>Programas y proyectos</a:t>
            </a: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092DF76E-6E3C-4F8C-8304-83CF48F4EDC3}"/>
              </a:ext>
            </a:extLst>
          </p:cNvPr>
          <p:cNvSpPr/>
          <p:nvPr/>
        </p:nvSpPr>
        <p:spPr>
          <a:xfrm>
            <a:off x="7258631" y="3826867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0489508C-37FD-4711-821B-3B9C4ABE6118}"/>
              </a:ext>
            </a:extLst>
          </p:cNvPr>
          <p:cNvSpPr/>
          <p:nvPr/>
        </p:nvSpPr>
        <p:spPr>
          <a:xfrm>
            <a:off x="8098461" y="3826867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61" name="Elipse 160">
            <a:extLst>
              <a:ext uri="{FF2B5EF4-FFF2-40B4-BE49-F238E27FC236}">
                <a16:creationId xmlns:a16="http://schemas.microsoft.com/office/drawing/2014/main" id="{774822EC-A16F-4DE7-BBD2-284DE8E6737C}"/>
              </a:ext>
            </a:extLst>
          </p:cNvPr>
          <p:cNvSpPr/>
          <p:nvPr/>
        </p:nvSpPr>
        <p:spPr>
          <a:xfrm>
            <a:off x="8728431" y="3826867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0CEA970A-7418-4F75-9D62-F780E037E3C8}"/>
              </a:ext>
            </a:extLst>
          </p:cNvPr>
          <p:cNvSpPr/>
          <p:nvPr/>
        </p:nvSpPr>
        <p:spPr>
          <a:xfrm>
            <a:off x="9148342" y="3826867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C9E52799-532F-4DF0-9DF2-F800216156A0}"/>
              </a:ext>
            </a:extLst>
          </p:cNvPr>
          <p:cNvSpPr/>
          <p:nvPr/>
        </p:nvSpPr>
        <p:spPr>
          <a:xfrm>
            <a:off x="9358271" y="3826867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70" name="Elipse 169">
            <a:extLst>
              <a:ext uri="{FF2B5EF4-FFF2-40B4-BE49-F238E27FC236}">
                <a16:creationId xmlns:a16="http://schemas.microsoft.com/office/drawing/2014/main" id="{8C2C4F63-B267-476D-A139-0B22090623D0}"/>
              </a:ext>
            </a:extLst>
          </p:cNvPr>
          <p:cNvSpPr/>
          <p:nvPr/>
        </p:nvSpPr>
        <p:spPr>
          <a:xfrm>
            <a:off x="7048702" y="429298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71" name="Elipse 170">
            <a:extLst>
              <a:ext uri="{FF2B5EF4-FFF2-40B4-BE49-F238E27FC236}">
                <a16:creationId xmlns:a16="http://schemas.microsoft.com/office/drawing/2014/main" id="{AFF10994-6AC3-4181-B1FE-87F5BB230D8A}"/>
              </a:ext>
            </a:extLst>
          </p:cNvPr>
          <p:cNvSpPr/>
          <p:nvPr/>
        </p:nvSpPr>
        <p:spPr>
          <a:xfrm>
            <a:off x="7258631" y="429298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75" name="Elipse 174">
            <a:extLst>
              <a:ext uri="{FF2B5EF4-FFF2-40B4-BE49-F238E27FC236}">
                <a16:creationId xmlns:a16="http://schemas.microsoft.com/office/drawing/2014/main" id="{D1B71C5A-7164-4AA9-8905-E0E5D0FEB524}"/>
              </a:ext>
            </a:extLst>
          </p:cNvPr>
          <p:cNvSpPr/>
          <p:nvPr/>
        </p:nvSpPr>
        <p:spPr>
          <a:xfrm>
            <a:off x="8308495" y="429298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76" name="Elipse 175">
            <a:extLst>
              <a:ext uri="{FF2B5EF4-FFF2-40B4-BE49-F238E27FC236}">
                <a16:creationId xmlns:a16="http://schemas.microsoft.com/office/drawing/2014/main" id="{6FEB883A-2A79-43D3-91D1-8CDFC52AAE99}"/>
              </a:ext>
            </a:extLst>
          </p:cNvPr>
          <p:cNvSpPr/>
          <p:nvPr/>
        </p:nvSpPr>
        <p:spPr>
          <a:xfrm>
            <a:off x="8728431" y="429298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77" name="Elipse 176">
            <a:extLst>
              <a:ext uri="{FF2B5EF4-FFF2-40B4-BE49-F238E27FC236}">
                <a16:creationId xmlns:a16="http://schemas.microsoft.com/office/drawing/2014/main" id="{D91455FC-47A6-4F9A-87AD-79FC8F1F984F}"/>
              </a:ext>
            </a:extLst>
          </p:cNvPr>
          <p:cNvSpPr/>
          <p:nvPr/>
        </p:nvSpPr>
        <p:spPr>
          <a:xfrm>
            <a:off x="8938413" y="429298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80" name="Elipse 179">
            <a:extLst>
              <a:ext uri="{FF2B5EF4-FFF2-40B4-BE49-F238E27FC236}">
                <a16:creationId xmlns:a16="http://schemas.microsoft.com/office/drawing/2014/main" id="{306DC93D-898B-4989-BC20-527BB4600456}"/>
              </a:ext>
            </a:extLst>
          </p:cNvPr>
          <p:cNvSpPr/>
          <p:nvPr/>
        </p:nvSpPr>
        <p:spPr>
          <a:xfrm>
            <a:off x="9568305" y="429298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81" name="Elipse 180">
            <a:extLst>
              <a:ext uri="{FF2B5EF4-FFF2-40B4-BE49-F238E27FC236}">
                <a16:creationId xmlns:a16="http://schemas.microsoft.com/office/drawing/2014/main" id="{01C3BD2E-EB10-4E28-86C4-57D029463BEB}"/>
              </a:ext>
            </a:extLst>
          </p:cNvPr>
          <p:cNvSpPr/>
          <p:nvPr/>
        </p:nvSpPr>
        <p:spPr>
          <a:xfrm>
            <a:off x="9778249" y="4292988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85" name="Elipse 184">
            <a:extLst>
              <a:ext uri="{FF2B5EF4-FFF2-40B4-BE49-F238E27FC236}">
                <a16:creationId xmlns:a16="http://schemas.microsoft.com/office/drawing/2014/main" id="{EFF98083-0FE5-4876-B50B-9FB5842E8891}"/>
              </a:ext>
            </a:extLst>
          </p:cNvPr>
          <p:cNvSpPr/>
          <p:nvPr/>
        </p:nvSpPr>
        <p:spPr>
          <a:xfrm>
            <a:off x="7048702" y="47554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D3B775EB-9900-4766-9363-9266BA28BB7B}"/>
              </a:ext>
            </a:extLst>
          </p:cNvPr>
          <p:cNvSpPr/>
          <p:nvPr/>
        </p:nvSpPr>
        <p:spPr>
          <a:xfrm>
            <a:off x="8098461" y="47554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CFFC22AE-8F07-4EEF-BB79-95BD0BA689D5}"/>
              </a:ext>
            </a:extLst>
          </p:cNvPr>
          <p:cNvSpPr/>
          <p:nvPr/>
        </p:nvSpPr>
        <p:spPr>
          <a:xfrm>
            <a:off x="8728431" y="47554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92" name="Elipse 191">
            <a:extLst>
              <a:ext uri="{FF2B5EF4-FFF2-40B4-BE49-F238E27FC236}">
                <a16:creationId xmlns:a16="http://schemas.microsoft.com/office/drawing/2014/main" id="{72B61BEF-7EC0-4782-B1E2-1B630AAFD73F}"/>
              </a:ext>
            </a:extLst>
          </p:cNvPr>
          <p:cNvSpPr/>
          <p:nvPr/>
        </p:nvSpPr>
        <p:spPr>
          <a:xfrm>
            <a:off x="8938413" y="47554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3CD3F4C7-E0DC-4F71-B637-36A88D95CA0D}"/>
              </a:ext>
            </a:extLst>
          </p:cNvPr>
          <p:cNvSpPr/>
          <p:nvPr/>
        </p:nvSpPr>
        <p:spPr>
          <a:xfrm>
            <a:off x="9148342" y="47554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95" name="Elipse 194">
            <a:extLst>
              <a:ext uri="{FF2B5EF4-FFF2-40B4-BE49-F238E27FC236}">
                <a16:creationId xmlns:a16="http://schemas.microsoft.com/office/drawing/2014/main" id="{EEA87CE2-00C2-4CE6-AA82-A8830AD9A951}"/>
              </a:ext>
            </a:extLst>
          </p:cNvPr>
          <p:cNvSpPr/>
          <p:nvPr/>
        </p:nvSpPr>
        <p:spPr>
          <a:xfrm>
            <a:off x="9568305" y="47554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96" name="Elipse 195">
            <a:extLst>
              <a:ext uri="{FF2B5EF4-FFF2-40B4-BE49-F238E27FC236}">
                <a16:creationId xmlns:a16="http://schemas.microsoft.com/office/drawing/2014/main" id="{9A0A16DF-21D7-45AF-9D64-134776F2AA38}"/>
              </a:ext>
            </a:extLst>
          </p:cNvPr>
          <p:cNvSpPr/>
          <p:nvPr/>
        </p:nvSpPr>
        <p:spPr>
          <a:xfrm>
            <a:off x="9778249" y="4755486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98" name="Elipse 197">
            <a:extLst>
              <a:ext uri="{FF2B5EF4-FFF2-40B4-BE49-F238E27FC236}">
                <a16:creationId xmlns:a16="http://schemas.microsoft.com/office/drawing/2014/main" id="{4E5C7177-A65F-4AD7-BBF7-C303A0F4FA27}"/>
              </a:ext>
            </a:extLst>
          </p:cNvPr>
          <p:cNvSpPr/>
          <p:nvPr/>
        </p:nvSpPr>
        <p:spPr>
          <a:xfrm>
            <a:off x="6628791" y="521798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99" name="Elipse 198">
            <a:extLst>
              <a:ext uri="{FF2B5EF4-FFF2-40B4-BE49-F238E27FC236}">
                <a16:creationId xmlns:a16="http://schemas.microsoft.com/office/drawing/2014/main" id="{D5DA7688-38BC-4F13-87C9-215446627449}"/>
              </a:ext>
            </a:extLst>
          </p:cNvPr>
          <p:cNvSpPr/>
          <p:nvPr/>
        </p:nvSpPr>
        <p:spPr>
          <a:xfrm>
            <a:off x="6838773" y="521798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03" name="Elipse 202">
            <a:extLst>
              <a:ext uri="{FF2B5EF4-FFF2-40B4-BE49-F238E27FC236}">
                <a16:creationId xmlns:a16="http://schemas.microsoft.com/office/drawing/2014/main" id="{A4C8A242-16AD-4698-9C1A-31052D028D6F}"/>
              </a:ext>
            </a:extLst>
          </p:cNvPr>
          <p:cNvSpPr/>
          <p:nvPr/>
        </p:nvSpPr>
        <p:spPr>
          <a:xfrm>
            <a:off x="7888532" y="521798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07" name="Elipse 206">
            <a:extLst>
              <a:ext uri="{FF2B5EF4-FFF2-40B4-BE49-F238E27FC236}">
                <a16:creationId xmlns:a16="http://schemas.microsoft.com/office/drawing/2014/main" id="{FBE5E961-C574-40C3-8633-E2FD12F466D8}"/>
              </a:ext>
            </a:extLst>
          </p:cNvPr>
          <p:cNvSpPr/>
          <p:nvPr/>
        </p:nvSpPr>
        <p:spPr>
          <a:xfrm>
            <a:off x="8938413" y="521798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10" name="Elipse 209">
            <a:extLst>
              <a:ext uri="{FF2B5EF4-FFF2-40B4-BE49-F238E27FC236}">
                <a16:creationId xmlns:a16="http://schemas.microsoft.com/office/drawing/2014/main" id="{4C3D6E2C-7179-4C06-8FD3-23AC8EC85B8C}"/>
              </a:ext>
            </a:extLst>
          </p:cNvPr>
          <p:cNvSpPr/>
          <p:nvPr/>
        </p:nvSpPr>
        <p:spPr>
          <a:xfrm>
            <a:off x="9568305" y="521798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11" name="Elipse 210">
            <a:extLst>
              <a:ext uri="{FF2B5EF4-FFF2-40B4-BE49-F238E27FC236}">
                <a16:creationId xmlns:a16="http://schemas.microsoft.com/office/drawing/2014/main" id="{8DE10A10-9C3C-49FE-9FF1-179AA16B0CF1}"/>
              </a:ext>
            </a:extLst>
          </p:cNvPr>
          <p:cNvSpPr/>
          <p:nvPr/>
        </p:nvSpPr>
        <p:spPr>
          <a:xfrm>
            <a:off x="9778249" y="5217984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16" name="Elipse 215">
            <a:extLst>
              <a:ext uri="{FF2B5EF4-FFF2-40B4-BE49-F238E27FC236}">
                <a16:creationId xmlns:a16="http://schemas.microsoft.com/office/drawing/2014/main" id="{FD5339EA-DA98-4897-A77A-BF79F7469CBB}"/>
              </a:ext>
            </a:extLst>
          </p:cNvPr>
          <p:cNvSpPr/>
          <p:nvPr/>
        </p:nvSpPr>
        <p:spPr>
          <a:xfrm>
            <a:off x="7258631" y="568048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18" name="Elipse 217">
            <a:extLst>
              <a:ext uri="{FF2B5EF4-FFF2-40B4-BE49-F238E27FC236}">
                <a16:creationId xmlns:a16="http://schemas.microsoft.com/office/drawing/2014/main" id="{7D5CCA55-8DAC-469A-A982-0CB118C16E4D}"/>
              </a:ext>
            </a:extLst>
          </p:cNvPr>
          <p:cNvSpPr/>
          <p:nvPr/>
        </p:nvSpPr>
        <p:spPr>
          <a:xfrm>
            <a:off x="7888532" y="568048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22" name="Elipse 221">
            <a:extLst>
              <a:ext uri="{FF2B5EF4-FFF2-40B4-BE49-F238E27FC236}">
                <a16:creationId xmlns:a16="http://schemas.microsoft.com/office/drawing/2014/main" id="{849690DA-CECB-4C23-95A8-7C04AC3EB9AE}"/>
              </a:ext>
            </a:extLst>
          </p:cNvPr>
          <p:cNvSpPr/>
          <p:nvPr/>
        </p:nvSpPr>
        <p:spPr>
          <a:xfrm>
            <a:off x="8938413" y="568048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25" name="Elipse 224">
            <a:extLst>
              <a:ext uri="{FF2B5EF4-FFF2-40B4-BE49-F238E27FC236}">
                <a16:creationId xmlns:a16="http://schemas.microsoft.com/office/drawing/2014/main" id="{DD476BB1-F543-4BE9-B91D-35230F9A32EE}"/>
              </a:ext>
            </a:extLst>
          </p:cNvPr>
          <p:cNvSpPr/>
          <p:nvPr/>
        </p:nvSpPr>
        <p:spPr>
          <a:xfrm>
            <a:off x="9568305" y="568048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26" name="Elipse 225">
            <a:extLst>
              <a:ext uri="{FF2B5EF4-FFF2-40B4-BE49-F238E27FC236}">
                <a16:creationId xmlns:a16="http://schemas.microsoft.com/office/drawing/2014/main" id="{5A9EEBF4-EED8-44B9-9BB1-65F7449891C5}"/>
              </a:ext>
            </a:extLst>
          </p:cNvPr>
          <p:cNvSpPr/>
          <p:nvPr/>
        </p:nvSpPr>
        <p:spPr>
          <a:xfrm>
            <a:off x="9778249" y="5680481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cxnSp>
        <p:nvCxnSpPr>
          <p:cNvPr id="229" name="Conector recto 228">
            <a:extLst>
              <a:ext uri="{FF2B5EF4-FFF2-40B4-BE49-F238E27FC236}">
                <a16:creationId xmlns:a16="http://schemas.microsoft.com/office/drawing/2014/main" id="{E393001C-CAE6-4F97-B8C4-239C8FCDC07A}"/>
              </a:ext>
            </a:extLst>
          </p:cNvPr>
          <p:cNvCxnSpPr>
            <a:cxnSpLocks/>
          </p:cNvCxnSpPr>
          <p:nvPr/>
        </p:nvCxnSpPr>
        <p:spPr>
          <a:xfrm>
            <a:off x="2016087" y="2877110"/>
            <a:ext cx="8924440" cy="0"/>
          </a:xfrm>
          <a:prstGeom prst="line">
            <a:avLst/>
          </a:prstGeom>
          <a:ln w="28575">
            <a:solidFill>
              <a:srgbClr val="BEE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ángulo 229">
            <a:extLst>
              <a:ext uri="{FF2B5EF4-FFF2-40B4-BE49-F238E27FC236}">
                <a16:creationId xmlns:a16="http://schemas.microsoft.com/office/drawing/2014/main" id="{78CBDAB5-6050-44EB-9D65-ADC5764FC5E0}"/>
              </a:ext>
            </a:extLst>
          </p:cNvPr>
          <p:cNvSpPr/>
          <p:nvPr/>
        </p:nvSpPr>
        <p:spPr>
          <a:xfrm rot="16200000">
            <a:off x="-2454420" y="3136611"/>
            <a:ext cx="6858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3200" b="1" dirty="0">
                <a:solidFill>
                  <a:schemeClr val="bg1"/>
                </a:solidFill>
              </a:rPr>
              <a:t>ECONÓMICO</a:t>
            </a: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76998E04-EF38-43DF-BB7A-7E7F2E39813D}"/>
              </a:ext>
            </a:extLst>
          </p:cNvPr>
          <p:cNvSpPr/>
          <p:nvPr/>
        </p:nvSpPr>
        <p:spPr>
          <a:xfrm>
            <a:off x="0" y="944445"/>
            <a:ext cx="255591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s-BO" dirty="0">
                <a:solidFill>
                  <a:schemeClr val="bg1"/>
                </a:solidFill>
                <a:latin typeface="Swis721 Blk BT" panose="020B0904030502020204" pitchFamily="34" charset="0"/>
              </a:rPr>
              <a:t>POLÍTICA</a:t>
            </a:r>
            <a:endParaRPr lang="en-US" dirty="0">
              <a:solidFill>
                <a:schemeClr val="bg1"/>
              </a:solidFill>
              <a:latin typeface="Swis721 Blk BT" panose="020B0904030502020204" pitchFamily="34" charset="0"/>
            </a:endParaRPr>
          </a:p>
        </p:txBody>
      </p:sp>
      <p:sp>
        <p:nvSpPr>
          <p:cNvPr id="123" name="107 Rectángulo">
            <a:extLst>
              <a:ext uri="{FF2B5EF4-FFF2-40B4-BE49-F238E27FC236}">
                <a16:creationId xmlns:a16="http://schemas.microsoft.com/office/drawing/2014/main" id="{FB849D69-B928-43AD-8EE1-5E8895A96F43}"/>
              </a:ext>
            </a:extLst>
          </p:cNvPr>
          <p:cNvSpPr/>
          <p:nvPr/>
        </p:nvSpPr>
        <p:spPr>
          <a:xfrm>
            <a:off x="6730275" y="1708997"/>
            <a:ext cx="83099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ESCALA</a:t>
            </a:r>
          </a:p>
        </p:txBody>
      </p:sp>
      <p:sp>
        <p:nvSpPr>
          <p:cNvPr id="124" name="107 Rectángulo">
            <a:extLst>
              <a:ext uri="{FF2B5EF4-FFF2-40B4-BE49-F238E27FC236}">
                <a16:creationId xmlns:a16="http://schemas.microsoft.com/office/drawing/2014/main" id="{5D2BAA6E-4192-40D8-B72E-3AC283DAD648}"/>
              </a:ext>
            </a:extLst>
          </p:cNvPr>
          <p:cNvSpPr/>
          <p:nvPr/>
        </p:nvSpPr>
        <p:spPr>
          <a:xfrm>
            <a:off x="7709562" y="1708997"/>
            <a:ext cx="976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TEMPORALIDAD</a:t>
            </a:r>
          </a:p>
        </p:txBody>
      </p:sp>
      <p:sp>
        <p:nvSpPr>
          <p:cNvPr id="125" name="107 Rectángulo">
            <a:extLst>
              <a:ext uri="{FF2B5EF4-FFF2-40B4-BE49-F238E27FC236}">
                <a16:creationId xmlns:a16="http://schemas.microsoft.com/office/drawing/2014/main" id="{A93FED26-685B-478F-8E73-C2EBD381D2F8}"/>
              </a:ext>
            </a:extLst>
          </p:cNvPr>
          <p:cNvSpPr/>
          <p:nvPr/>
        </p:nvSpPr>
        <p:spPr>
          <a:xfrm>
            <a:off x="8834074" y="1708997"/>
            <a:ext cx="976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PROBLEMÁTICA</a:t>
            </a: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A463FCEC-7E31-41DE-AB29-5F297579C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54"/>
          <a:stretch/>
        </p:blipFill>
        <p:spPr>
          <a:xfrm>
            <a:off x="10166883" y="5373218"/>
            <a:ext cx="1352152" cy="8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42B7BD6-B9DA-444F-B95E-4CC1E7184F3F}"/>
              </a:ext>
            </a:extLst>
          </p:cNvPr>
          <p:cNvSpPr/>
          <p:nvPr/>
        </p:nvSpPr>
        <p:spPr>
          <a:xfrm>
            <a:off x="3138986" y="850046"/>
            <a:ext cx="6917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La PMVH plantea una </a:t>
            </a:r>
            <a:r>
              <a:rPr lang="es-ES" sz="1400" b="1" dirty="0"/>
              <a:t>esencia colaborativa </a:t>
            </a:r>
            <a:r>
              <a:rPr lang="es-ES" sz="1400" dirty="0"/>
              <a:t>con los diferentes actores involucrados en la gestión de la vivienda y el hábitat a fin de alcanzar objetivos conjuntos y ser </a:t>
            </a:r>
            <a:r>
              <a:rPr lang="es-ES" sz="1400" b="1" dirty="0"/>
              <a:t>replicadas</a:t>
            </a:r>
            <a:r>
              <a:rPr lang="es-ES" sz="1400" dirty="0"/>
              <a:t> en otros ámbitos territoriales e incluso poder </a:t>
            </a:r>
            <a:r>
              <a:rPr lang="es-ES" sz="1400" b="1" dirty="0"/>
              <a:t>escalar hacia estrategias de alcance nacional. </a:t>
            </a:r>
            <a:endParaRPr lang="en-US" sz="1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5DFAE7-8D4D-43AF-B796-B29694CD87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852" y="1863643"/>
            <a:ext cx="8280000" cy="428766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7919756-4B76-41D9-A04F-779B7188826A}"/>
              </a:ext>
            </a:extLst>
          </p:cNvPr>
          <p:cNvSpPr/>
          <p:nvPr/>
        </p:nvSpPr>
        <p:spPr>
          <a:xfrm>
            <a:off x="0" y="944445"/>
            <a:ext cx="286235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Swis721 Blk BT" panose="020B0904030502020204" pitchFamily="34" charset="0"/>
              </a:rPr>
              <a:t>ACTORES</a:t>
            </a:r>
          </a:p>
        </p:txBody>
      </p:sp>
    </p:spTree>
    <p:extLst>
      <p:ext uri="{BB962C8B-B14F-4D97-AF65-F5344CB8AC3E}">
        <p14:creationId xmlns:p14="http://schemas.microsoft.com/office/powerpoint/2010/main" val="25286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E422EFF-F0F4-4686-8336-1446268601EA}"/>
              </a:ext>
            </a:extLst>
          </p:cNvPr>
          <p:cNvGrpSpPr/>
          <p:nvPr/>
        </p:nvGrpSpPr>
        <p:grpSpPr>
          <a:xfrm>
            <a:off x="4963386" y="302352"/>
            <a:ext cx="6156349" cy="6262821"/>
            <a:chOff x="4963386" y="302352"/>
            <a:chExt cx="6156349" cy="6262821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2BB1B34-93BC-4A5D-9C4C-9575252E5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3386" y="302352"/>
              <a:ext cx="6156349" cy="6259086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84EF4BF-6742-436D-B888-E27BC00988B8}"/>
                </a:ext>
              </a:extLst>
            </p:cNvPr>
            <p:cNvSpPr/>
            <p:nvPr/>
          </p:nvSpPr>
          <p:spPr>
            <a:xfrm>
              <a:off x="10791825" y="6200775"/>
              <a:ext cx="327910" cy="364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4C339503-33E6-4812-A4FF-09A42EEFC458}"/>
              </a:ext>
            </a:extLst>
          </p:cNvPr>
          <p:cNvSpPr/>
          <p:nvPr/>
        </p:nvSpPr>
        <p:spPr>
          <a:xfrm>
            <a:off x="264917" y="2468010"/>
            <a:ext cx="29926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Mediante el análisis de las metas de los Objetivos de Desarrollo Sostenible (ODS) y su impacto en aspectos relacionados con la vivienda y el hábitat sostenible, se identifican las oportunidades en el que la PMVH contribuye para dar cumplimiento a las metas y objetivos de la Agenda 2030 para el Desarrollo Sostenible 18.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7919756-4B76-41D9-A04F-779B7188826A}"/>
              </a:ext>
            </a:extLst>
          </p:cNvPr>
          <p:cNvSpPr/>
          <p:nvPr/>
        </p:nvSpPr>
        <p:spPr>
          <a:xfrm>
            <a:off x="-1" y="944445"/>
            <a:ext cx="4271749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Swis721 Blk BT" panose="020B0904030502020204" pitchFamily="34" charset="0"/>
              </a:rPr>
              <a:t>INCIDENCIA PMVH Y ODS</a:t>
            </a:r>
          </a:p>
        </p:txBody>
      </p:sp>
    </p:spTree>
    <p:extLst>
      <p:ext uri="{BB962C8B-B14F-4D97-AF65-F5344CB8AC3E}">
        <p14:creationId xmlns:p14="http://schemas.microsoft.com/office/powerpoint/2010/main" val="25631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E347849-5872-4CED-8E9F-0FB6C71E5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497" y="0"/>
            <a:ext cx="12278497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E04A22E5-1F9B-4BBC-A657-AF1718DE4222}"/>
              </a:ext>
            </a:extLst>
          </p:cNvPr>
          <p:cNvGrpSpPr/>
          <p:nvPr/>
        </p:nvGrpSpPr>
        <p:grpSpPr>
          <a:xfrm>
            <a:off x="7264958" y="509462"/>
            <a:ext cx="4349807" cy="5843193"/>
            <a:chOff x="7264958" y="509462"/>
            <a:chExt cx="4349807" cy="584319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B4A290C-DC24-4710-AFAA-BE15BC67D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3260" y="513579"/>
              <a:ext cx="4341505" cy="5839076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3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E8090CB-5553-42B1-A9CC-69C2B6406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4958" y="509462"/>
              <a:ext cx="4341505" cy="5839076"/>
            </a:xfrm>
            <a:prstGeom prst="rect">
              <a:avLst/>
            </a:prstGeom>
            <a:noFill/>
            <a:ln w="76200">
              <a:solidFill>
                <a:srgbClr val="BEE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D81A16A1-C8B4-4EF9-AF8B-BBDD0661ED07}"/>
              </a:ext>
            </a:extLst>
          </p:cNvPr>
          <p:cNvSpPr/>
          <p:nvPr/>
        </p:nvSpPr>
        <p:spPr>
          <a:xfrm>
            <a:off x="7384473" y="4758241"/>
            <a:ext cx="42219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BO" sz="4800" dirty="0">
                <a:solidFill>
                  <a:srgbClr val="9DD7DB"/>
                </a:solidFill>
                <a:latin typeface="Swis721 Blk BT" panose="020B0904030502020204" pitchFamily="34" charset="0"/>
              </a:rPr>
              <a:t>PMVH y Covid -19</a:t>
            </a:r>
          </a:p>
        </p:txBody>
      </p:sp>
    </p:spTree>
    <p:extLst>
      <p:ext uri="{BB962C8B-B14F-4D97-AF65-F5344CB8AC3E}">
        <p14:creationId xmlns:p14="http://schemas.microsoft.com/office/powerpoint/2010/main" val="13756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0 Rectángulo"/>
          <p:cNvSpPr/>
          <p:nvPr/>
        </p:nvSpPr>
        <p:spPr>
          <a:xfrm>
            <a:off x="7475049" y="3998581"/>
            <a:ext cx="2695881" cy="504516"/>
          </a:xfrm>
          <a:prstGeom prst="rect">
            <a:avLst/>
          </a:prstGeom>
          <a:solidFill>
            <a:srgbClr val="BE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/>
            <a:r>
              <a:rPr lang="es-BO" sz="1400" b="1" dirty="0">
                <a:solidFill>
                  <a:schemeClr val="bg1"/>
                </a:solidFill>
              </a:rPr>
              <a:t>COMO MEJORAR CAPACIDADES LIMITADAS </a:t>
            </a:r>
          </a:p>
        </p:txBody>
      </p:sp>
      <p:sp>
        <p:nvSpPr>
          <p:cNvPr id="33" name="43 CuadroTexto"/>
          <p:cNvSpPr txBox="1"/>
          <p:nvPr/>
        </p:nvSpPr>
        <p:spPr>
          <a:xfrm>
            <a:off x="6141504" y="1851275"/>
            <a:ext cx="506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b="1" dirty="0" smtClean="0"/>
              <a:t>CUESTIONAMIENTOS/</a:t>
            </a:r>
            <a:r>
              <a:rPr lang="es-BO" b="1" dirty="0" smtClean="0"/>
              <a:t>DESAFIOS</a:t>
            </a:r>
            <a:endParaRPr lang="es-BO" dirty="0"/>
          </a:p>
        </p:txBody>
      </p:sp>
      <p:sp>
        <p:nvSpPr>
          <p:cNvPr id="34" name="43 CuadroTexto"/>
          <p:cNvSpPr txBox="1"/>
          <p:nvPr/>
        </p:nvSpPr>
        <p:spPr>
          <a:xfrm>
            <a:off x="5186148" y="482780"/>
            <a:ext cx="6168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1600" dirty="0"/>
              <a:t>El periodo de confinamiento para hacer frente a la crisis sanitaria reafirmó la importancia del </a:t>
            </a:r>
            <a:r>
              <a:rPr lang="es-BO" sz="1600" b="1" dirty="0"/>
              <a:t>derecho a una vivienda digna </a:t>
            </a:r>
            <a:r>
              <a:rPr lang="es-BO" sz="1600" dirty="0"/>
              <a:t>como base para el disfrute de otros derechos fundamentales como la salud, al constituirse el primer </a:t>
            </a:r>
            <a:r>
              <a:rPr lang="es-BO" sz="1600" b="1" dirty="0"/>
              <a:t>medio de defensa contra el COVID 19.</a:t>
            </a:r>
          </a:p>
        </p:txBody>
      </p:sp>
      <p:grpSp>
        <p:nvGrpSpPr>
          <p:cNvPr id="45" name="Grupo 13">
            <a:extLst>
              <a:ext uri="{FF2B5EF4-FFF2-40B4-BE49-F238E27FC236}">
                <a16:creationId xmlns:a16="http://schemas.microsoft.com/office/drawing/2014/main" id="{41C2A6AD-3D9F-4CD8-8800-0F5ACC7558DC}"/>
              </a:ext>
            </a:extLst>
          </p:cNvPr>
          <p:cNvGrpSpPr/>
          <p:nvPr/>
        </p:nvGrpSpPr>
        <p:grpSpPr>
          <a:xfrm>
            <a:off x="1961018" y="2196561"/>
            <a:ext cx="4180486" cy="2523768"/>
            <a:chOff x="790045" y="1861730"/>
            <a:chExt cx="4274192" cy="2580340"/>
          </a:xfrm>
        </p:grpSpPr>
        <p:sp>
          <p:nvSpPr>
            <p:cNvPr id="47" name="CuadroTexto 20">
              <a:extLst>
                <a:ext uri="{FF2B5EF4-FFF2-40B4-BE49-F238E27FC236}">
                  <a16:creationId xmlns:a16="http://schemas.microsoft.com/office/drawing/2014/main" id="{DEEA5F0D-24BD-452E-94E3-1B64D25C157A}"/>
                </a:ext>
              </a:extLst>
            </p:cNvPr>
            <p:cNvSpPr txBox="1"/>
            <p:nvPr/>
          </p:nvSpPr>
          <p:spPr>
            <a:xfrm>
              <a:off x="790045" y="1861730"/>
              <a:ext cx="664670" cy="786689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s-BO" sz="4400" spc="300" dirty="0">
                  <a:solidFill>
                    <a:srgbClr val="BEE4E7"/>
                  </a:solidFill>
                  <a:latin typeface="Swis721 BlkEx BT" panose="020B0907040502030204" pitchFamily="34" charset="0"/>
                </a:rPr>
                <a:t>V</a:t>
              </a:r>
            </a:p>
          </p:txBody>
        </p:sp>
        <p:sp>
          <p:nvSpPr>
            <p:cNvPr id="48" name="43 CuadroTexto">
              <a:extLst>
                <a:ext uri="{FF2B5EF4-FFF2-40B4-BE49-F238E27FC236}">
                  <a16:creationId xmlns:a16="http://schemas.microsoft.com/office/drawing/2014/main" id="{F32EC6E8-6CFC-4218-8198-DFB703C50A28}"/>
                </a:ext>
              </a:extLst>
            </p:cNvPr>
            <p:cNvSpPr txBox="1"/>
            <p:nvPr/>
          </p:nvSpPr>
          <p:spPr>
            <a:xfrm>
              <a:off x="1390330" y="1861730"/>
              <a:ext cx="3673907" cy="258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b="1" dirty="0"/>
                <a:t>Vivienda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Condiciones de vivienda deficientes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Hacinamiento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Inseguridad en la tenencia (alquileres, préstamos hipotecarios)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Grupos vulnerables en situación de calle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Acceso limitado a servicios básicos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Acceso limitado o nulo a tecnologías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Inadaptabilidad de la vivienda para trabajo/estudio</a:t>
              </a:r>
            </a:p>
            <a:p>
              <a:endParaRPr lang="es-BO" sz="1400" dirty="0"/>
            </a:p>
          </p:txBody>
        </p:sp>
      </p:grpSp>
      <p:sp>
        <p:nvSpPr>
          <p:cNvPr id="50" name="43 CuadroTexto">
            <a:extLst>
              <a:ext uri="{FF2B5EF4-FFF2-40B4-BE49-F238E27FC236}">
                <a16:creationId xmlns:a16="http://schemas.microsoft.com/office/drawing/2014/main" id="{3261C429-352F-468D-8899-BCE2CE9D512A}"/>
              </a:ext>
            </a:extLst>
          </p:cNvPr>
          <p:cNvSpPr txBox="1"/>
          <p:nvPr/>
        </p:nvSpPr>
        <p:spPr>
          <a:xfrm>
            <a:off x="1450565" y="1745927"/>
            <a:ext cx="484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b="1" dirty="0"/>
              <a:t>ASPECTOS QUE EVIDENCIÓ EL COVID 19</a:t>
            </a:r>
            <a:endParaRPr lang="es-BO" dirty="0"/>
          </a:p>
        </p:txBody>
      </p:sp>
      <p:grpSp>
        <p:nvGrpSpPr>
          <p:cNvPr id="52" name="Grupo 13">
            <a:extLst>
              <a:ext uri="{FF2B5EF4-FFF2-40B4-BE49-F238E27FC236}">
                <a16:creationId xmlns:a16="http://schemas.microsoft.com/office/drawing/2014/main" id="{2CCFE9E6-796C-4B43-8A7E-1A3E234142EA}"/>
              </a:ext>
            </a:extLst>
          </p:cNvPr>
          <p:cNvGrpSpPr/>
          <p:nvPr/>
        </p:nvGrpSpPr>
        <p:grpSpPr>
          <a:xfrm>
            <a:off x="1945495" y="4524925"/>
            <a:ext cx="4615159" cy="2523768"/>
            <a:chOff x="790045" y="1861730"/>
            <a:chExt cx="4579319" cy="2523768"/>
          </a:xfrm>
        </p:grpSpPr>
        <p:sp>
          <p:nvSpPr>
            <p:cNvPr id="53" name="CuadroTexto 20">
              <a:extLst>
                <a:ext uri="{FF2B5EF4-FFF2-40B4-BE49-F238E27FC236}">
                  <a16:creationId xmlns:a16="http://schemas.microsoft.com/office/drawing/2014/main" id="{A17E3909-8FF3-4FC1-9A4C-3A5B7374D249}"/>
                </a:ext>
              </a:extLst>
            </p:cNvPr>
            <p:cNvSpPr txBox="1"/>
            <p:nvPr/>
          </p:nvSpPr>
          <p:spPr>
            <a:xfrm>
              <a:off x="790045" y="1861730"/>
              <a:ext cx="664670" cy="769441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s-BO" sz="4400" spc="300" dirty="0">
                  <a:solidFill>
                    <a:srgbClr val="BEE4E7"/>
                  </a:solidFill>
                  <a:latin typeface="Swis721 BlkEx BT" panose="020B0907040502030204" pitchFamily="34" charset="0"/>
                </a:rPr>
                <a:t>H</a:t>
              </a:r>
            </a:p>
          </p:txBody>
        </p:sp>
        <p:sp>
          <p:nvSpPr>
            <p:cNvPr id="54" name="43 CuadroTexto">
              <a:extLst>
                <a:ext uri="{FF2B5EF4-FFF2-40B4-BE49-F238E27FC236}">
                  <a16:creationId xmlns:a16="http://schemas.microsoft.com/office/drawing/2014/main" id="{930498B9-1C28-4622-9B3E-EB147949AAA3}"/>
                </a:ext>
              </a:extLst>
            </p:cNvPr>
            <p:cNvSpPr txBox="1"/>
            <p:nvPr/>
          </p:nvSpPr>
          <p:spPr>
            <a:xfrm>
              <a:off x="1390329" y="1861730"/>
              <a:ext cx="3979035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b="1" dirty="0"/>
                <a:t>Hábitat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Pérdida del Espacio Público como lo conocíamos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Zonas con escasas posibilidades de abastecimiento de alimentos y centros de salud.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Asentamientos informales vulnerables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Equipamientos de recreación o interacción social cerrados.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Limitación de realizar actividad física al aire libre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Re funcionalización de espacios urbanos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BO" sz="1400" dirty="0"/>
                <a:t>Modificación de los ecosistemas</a:t>
              </a:r>
            </a:p>
            <a:p>
              <a:endParaRPr lang="es-BO" sz="1400" dirty="0"/>
            </a:p>
          </p:txBody>
        </p:sp>
      </p:grpSp>
      <p:sp>
        <p:nvSpPr>
          <p:cNvPr id="55" name="90 Rectángulo">
            <a:extLst>
              <a:ext uri="{FF2B5EF4-FFF2-40B4-BE49-F238E27FC236}">
                <a16:creationId xmlns:a16="http://schemas.microsoft.com/office/drawing/2014/main" id="{047EFD58-9D76-4525-8CC4-14732AD48E45}"/>
              </a:ext>
            </a:extLst>
          </p:cNvPr>
          <p:cNvSpPr/>
          <p:nvPr/>
        </p:nvSpPr>
        <p:spPr>
          <a:xfrm>
            <a:off x="7491306" y="2294281"/>
            <a:ext cx="2690093" cy="635697"/>
          </a:xfrm>
          <a:prstGeom prst="rect">
            <a:avLst/>
          </a:prstGeom>
          <a:solidFill>
            <a:srgbClr val="BE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/>
            <a:r>
              <a:rPr lang="es-BO" sz="1400" b="1" dirty="0">
                <a:solidFill>
                  <a:schemeClr val="bg1"/>
                </a:solidFill>
              </a:rPr>
              <a:t>FORMA DE COHABITAR DENTRO Y FUERA DE LA VIVIENDA</a:t>
            </a:r>
          </a:p>
        </p:txBody>
      </p:sp>
      <p:sp>
        <p:nvSpPr>
          <p:cNvPr id="56" name="90 Rectángulo">
            <a:extLst>
              <a:ext uri="{FF2B5EF4-FFF2-40B4-BE49-F238E27FC236}">
                <a16:creationId xmlns:a16="http://schemas.microsoft.com/office/drawing/2014/main" id="{E80A9828-3E01-490B-ACB0-FE5300C2146C}"/>
              </a:ext>
            </a:extLst>
          </p:cNvPr>
          <p:cNvSpPr/>
          <p:nvPr/>
        </p:nvSpPr>
        <p:spPr>
          <a:xfrm>
            <a:off x="7491306" y="3027526"/>
            <a:ext cx="2679624" cy="864124"/>
          </a:xfrm>
          <a:prstGeom prst="rect">
            <a:avLst/>
          </a:prstGeom>
          <a:solidFill>
            <a:srgbClr val="BE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/>
            <a:r>
              <a:rPr lang="es-BO" sz="1400" b="1" dirty="0">
                <a:solidFill>
                  <a:schemeClr val="bg1"/>
                </a:solidFill>
              </a:rPr>
              <a:t>MANTENER EL DISTANCIAMIENTO </a:t>
            </a:r>
            <a:r>
              <a:rPr lang="es-BO" sz="1400" b="1" dirty="0" smtClean="0">
                <a:solidFill>
                  <a:schemeClr val="bg1"/>
                </a:solidFill>
              </a:rPr>
              <a:t>FISICO </a:t>
            </a:r>
            <a:r>
              <a:rPr lang="es-BO" sz="1400" b="1" dirty="0">
                <a:solidFill>
                  <a:schemeClr val="bg1"/>
                </a:solidFill>
              </a:rPr>
              <a:t>EN EL ESPACIO PÚBLICO</a:t>
            </a:r>
          </a:p>
        </p:txBody>
      </p:sp>
      <p:sp>
        <p:nvSpPr>
          <p:cNvPr id="59" name="90 Rectángulo">
            <a:extLst>
              <a:ext uri="{FF2B5EF4-FFF2-40B4-BE49-F238E27FC236}">
                <a16:creationId xmlns:a16="http://schemas.microsoft.com/office/drawing/2014/main" id="{00D09245-65AD-48A6-B8AA-898DA7CEEB5D}"/>
              </a:ext>
            </a:extLst>
          </p:cNvPr>
          <p:cNvSpPr/>
          <p:nvPr/>
        </p:nvSpPr>
        <p:spPr>
          <a:xfrm>
            <a:off x="7501774" y="4632105"/>
            <a:ext cx="2679623" cy="501880"/>
          </a:xfrm>
          <a:prstGeom prst="rect">
            <a:avLst/>
          </a:prstGeom>
          <a:solidFill>
            <a:srgbClr val="BE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/>
            <a:r>
              <a:rPr lang="es-BO" sz="1400" b="1" dirty="0">
                <a:solidFill>
                  <a:schemeClr val="bg1"/>
                </a:solidFill>
              </a:rPr>
              <a:t>VIVIENDA Y RESILIENCIA</a:t>
            </a:r>
          </a:p>
        </p:txBody>
      </p:sp>
      <p:sp>
        <p:nvSpPr>
          <p:cNvPr id="60" name="90 Rectángulo">
            <a:extLst>
              <a:ext uri="{FF2B5EF4-FFF2-40B4-BE49-F238E27FC236}">
                <a16:creationId xmlns:a16="http://schemas.microsoft.com/office/drawing/2014/main" id="{BB859BB9-7B25-438F-94F7-005E2D760E4A}"/>
              </a:ext>
            </a:extLst>
          </p:cNvPr>
          <p:cNvSpPr/>
          <p:nvPr/>
        </p:nvSpPr>
        <p:spPr>
          <a:xfrm>
            <a:off x="7501773" y="5281333"/>
            <a:ext cx="2690093" cy="593107"/>
          </a:xfrm>
          <a:prstGeom prst="rect">
            <a:avLst/>
          </a:prstGeom>
          <a:solidFill>
            <a:srgbClr val="BE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/>
            <a:r>
              <a:rPr lang="es-BO" sz="1400" b="1" dirty="0">
                <a:solidFill>
                  <a:schemeClr val="bg1"/>
                </a:solidFill>
              </a:rPr>
              <a:t>HÁBITAT Y SALUD PÚBLICA</a:t>
            </a:r>
          </a:p>
        </p:txBody>
      </p:sp>
      <p:sp>
        <p:nvSpPr>
          <p:cNvPr id="63" name="90 Rectángulo">
            <a:extLst>
              <a:ext uri="{FF2B5EF4-FFF2-40B4-BE49-F238E27FC236}">
                <a16:creationId xmlns:a16="http://schemas.microsoft.com/office/drawing/2014/main" id="{41DF5325-0AC8-4BC8-B2C3-B482A177837B}"/>
              </a:ext>
            </a:extLst>
          </p:cNvPr>
          <p:cNvSpPr/>
          <p:nvPr/>
        </p:nvSpPr>
        <p:spPr>
          <a:xfrm>
            <a:off x="7501773" y="5980942"/>
            <a:ext cx="2690093" cy="593107"/>
          </a:xfrm>
          <a:prstGeom prst="rect">
            <a:avLst/>
          </a:prstGeom>
          <a:solidFill>
            <a:srgbClr val="BE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/>
            <a:r>
              <a:rPr lang="es-BO" sz="1400" b="1" dirty="0">
                <a:solidFill>
                  <a:schemeClr val="bg1"/>
                </a:solidFill>
              </a:rPr>
              <a:t>ROL DEL EMPODERAMIENTO COMUNITARIO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C48233B-F498-47DD-ADA0-70119BF6E482}"/>
              </a:ext>
            </a:extLst>
          </p:cNvPr>
          <p:cNvSpPr/>
          <p:nvPr/>
        </p:nvSpPr>
        <p:spPr>
          <a:xfrm>
            <a:off x="0" y="944445"/>
            <a:ext cx="481766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s-BO" dirty="0">
                <a:solidFill>
                  <a:schemeClr val="bg1"/>
                </a:solidFill>
                <a:latin typeface="Swis721 Blk BT" panose="020B0904030502020204" pitchFamily="34" charset="0"/>
              </a:rPr>
              <a:t>PMVH &amp; RESILIENCIA C</a:t>
            </a:r>
            <a:r>
              <a:rPr lang="en-US" dirty="0">
                <a:solidFill>
                  <a:schemeClr val="bg1"/>
                </a:solidFill>
                <a:latin typeface="Swis721 Blk BT" panose="020B0904030502020204" pitchFamily="34" charset="0"/>
              </a:rPr>
              <a:t>OVID-19</a:t>
            </a:r>
          </a:p>
        </p:txBody>
      </p:sp>
    </p:spTree>
    <p:extLst>
      <p:ext uri="{BB962C8B-B14F-4D97-AF65-F5344CB8AC3E}">
        <p14:creationId xmlns:p14="http://schemas.microsoft.com/office/powerpoint/2010/main" val="37722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9FEFA80-0FC0-4D94-A08A-21C46C859EE0}"/>
              </a:ext>
            </a:extLst>
          </p:cNvPr>
          <p:cNvGrpSpPr/>
          <p:nvPr/>
        </p:nvGrpSpPr>
        <p:grpSpPr>
          <a:xfrm>
            <a:off x="7264958" y="509462"/>
            <a:ext cx="4349807" cy="5843193"/>
            <a:chOff x="7264958" y="509462"/>
            <a:chExt cx="4349807" cy="584319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F29F52C-95C6-41D9-A693-7049EA6F17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3260" y="513579"/>
              <a:ext cx="4341505" cy="5839076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3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D0DC8B1-C9EB-429B-AA1C-AB4A324CA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4958" y="509462"/>
              <a:ext cx="4341505" cy="5839076"/>
            </a:xfrm>
            <a:prstGeom prst="rect">
              <a:avLst/>
            </a:prstGeom>
            <a:noFill/>
            <a:ln w="76200">
              <a:solidFill>
                <a:srgbClr val="BEE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D81A16A1-C8B4-4EF9-AF8B-BBDD0661ED07}"/>
              </a:ext>
            </a:extLst>
          </p:cNvPr>
          <p:cNvSpPr/>
          <p:nvPr/>
        </p:nvSpPr>
        <p:spPr>
          <a:xfrm>
            <a:off x="7264958" y="4040214"/>
            <a:ext cx="4341505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s-BO" sz="3600" dirty="0">
                <a:solidFill>
                  <a:srgbClr val="9DD7DB"/>
                </a:solidFill>
                <a:latin typeface="Swis721 Blk BT" panose="020B0904030502020204" pitchFamily="34" charset="0"/>
              </a:rPr>
              <a:t>Desafíos en gestión de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33234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28E367C-3118-411E-B7EF-ACA929E9D1D0}"/>
              </a:ext>
            </a:extLst>
          </p:cNvPr>
          <p:cNvSpPr/>
          <p:nvPr/>
        </p:nvSpPr>
        <p:spPr>
          <a:xfrm>
            <a:off x="1091821" y="1654254"/>
            <a:ext cx="10208525" cy="4252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b="1" dirty="0">
                <a:ea typeface="Calibri" panose="020F0502020204030204" pitchFamily="34" charset="0"/>
                <a:cs typeface="Times New Roman" panose="02020603050405020304" pitchFamily="18" charset="0"/>
              </a:rPr>
              <a:t>La conceptualización de la política pública conlleva </a:t>
            </a:r>
            <a:r>
              <a:rPr lang="es-419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dificultades para la aplicabilidad y gestión edil de las políticas</a:t>
            </a:r>
            <a:r>
              <a:rPr lang="es-419" b="1" dirty="0">
                <a:ea typeface="Calibri" panose="020F0502020204030204" pitchFamily="34" charset="0"/>
                <a:cs typeface="Times New Roman" panose="02020603050405020304" pitchFamily="18" charset="0"/>
              </a:rPr>
              <a:t>. La PMVH plantea una cartera de </a:t>
            </a:r>
            <a:r>
              <a:rPr lang="es-419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proyectos que </a:t>
            </a:r>
            <a:r>
              <a:rPr lang="es-419" b="1" dirty="0">
                <a:ea typeface="Calibri" panose="020F0502020204030204" pitchFamily="34" charset="0"/>
                <a:cs typeface="Times New Roman" panose="02020603050405020304" pitchFamily="18" charset="0"/>
              </a:rPr>
              <a:t>orientan a la gestión </a:t>
            </a:r>
            <a:r>
              <a:rPr lang="es-419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pública, a ser trabajada de forma participativa, para </a:t>
            </a:r>
            <a:r>
              <a:rPr lang="es-419" b="1" dirty="0">
                <a:ea typeface="Calibri" panose="020F0502020204030204" pitchFamily="34" charset="0"/>
                <a:cs typeface="Times New Roman" panose="02020603050405020304" pitchFamily="18" charset="0"/>
              </a:rPr>
              <a:t>alcanzar los objetivos.</a:t>
            </a:r>
            <a:endParaRPr lang="es-419" sz="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b="1" dirty="0"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419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interpretación de competencias y sobreposición de funciones gubernamentales </a:t>
            </a:r>
            <a:r>
              <a:rPr lang="es-419" b="1" dirty="0">
                <a:ea typeface="Calibri" panose="020F0502020204030204" pitchFamily="34" charset="0"/>
                <a:cs typeface="Times New Roman" panose="02020603050405020304" pitchFamily="18" charset="0"/>
              </a:rPr>
              <a:t>dificulta la instauración de nuevas políticas públicas. La PMVH se origina en el marco de los lineamientos del P2040 que enmarca una visión en el largo plazo para la gestión </a:t>
            </a:r>
            <a:r>
              <a:rPr lang="es-419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territorial, discutida y concertada con los diferentes niveles del Estado en cada una de sus etapas.</a:t>
            </a:r>
            <a:endParaRPr lang="es-419" sz="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Limitados recursos para aplicación de políticas públicas</a:t>
            </a:r>
            <a:r>
              <a:rPr lang="es-419" b="1" dirty="0">
                <a:ea typeface="Calibri" panose="020F0502020204030204" pitchFamily="34" charset="0"/>
                <a:cs typeface="Times New Roman" panose="02020603050405020304" pitchFamily="18" charset="0"/>
              </a:rPr>
              <a:t>. La PMVH tiene como meta una gestión municipal sostenible, buscando sinergias y alianzas con instituciones públicas, de la sociedad civil y el sector privado.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Dificultad para realizar cambios de fondo en el desarrollo urbano existente</a:t>
            </a:r>
            <a:r>
              <a:rPr lang="es-419" b="1" dirty="0">
                <a:ea typeface="Calibri" panose="020F0502020204030204" pitchFamily="34" charset="0"/>
                <a:cs typeface="Times New Roman" panose="02020603050405020304" pitchFamily="18" charset="0"/>
              </a:rPr>
              <a:t>. La PMVH hace énfasis en propuestas innovadoras que sean propositivas para que de forma progresiva se instauren en la gestión urbana.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48233B-F498-47DD-ADA0-70119BF6E482}"/>
              </a:ext>
            </a:extLst>
          </p:cNvPr>
          <p:cNvSpPr/>
          <p:nvPr/>
        </p:nvSpPr>
        <p:spPr>
          <a:xfrm>
            <a:off x="0" y="944445"/>
            <a:ext cx="7001301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Swis721 Blk BT" panose="020B0904030502020204" pitchFamily="34" charset="0"/>
              </a:rPr>
              <a:t>DESAFÍOS PARA GESTIÓN DE POLÍTICAS PÚBLICAS </a:t>
            </a:r>
            <a:endParaRPr lang="en-US" dirty="0">
              <a:solidFill>
                <a:schemeClr val="bg1"/>
              </a:solidFill>
              <a:latin typeface="Swis721 Blk BT" panose="020B0904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EE4E7">
              <a:alpha val="80000"/>
            </a:srgbClr>
          </a:solidFill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F7F469B0-A670-4854-93C4-EAA13C22B59C}"/>
              </a:ext>
            </a:extLst>
          </p:cNvPr>
          <p:cNvGrpSpPr/>
          <p:nvPr/>
        </p:nvGrpSpPr>
        <p:grpSpPr>
          <a:xfrm>
            <a:off x="7264958" y="509462"/>
            <a:ext cx="4349807" cy="5843193"/>
            <a:chOff x="7264958" y="509462"/>
            <a:chExt cx="4349807" cy="5843193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1CD2BDA7-B639-4047-BA1A-7F7FB79919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3260" y="513579"/>
              <a:ext cx="4341505" cy="5839076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3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356ADEB-1204-4DDE-B62B-12E5089029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4958" y="509462"/>
              <a:ext cx="4341505" cy="5839076"/>
            </a:xfrm>
            <a:prstGeom prst="rect">
              <a:avLst/>
            </a:prstGeom>
            <a:noFill/>
            <a:ln w="76200">
              <a:solidFill>
                <a:srgbClr val="BEE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D81A16A1-C8B4-4EF9-AF8B-BBDD0661ED07}"/>
              </a:ext>
            </a:extLst>
          </p:cNvPr>
          <p:cNvSpPr/>
          <p:nvPr/>
        </p:nvSpPr>
        <p:spPr>
          <a:xfrm>
            <a:off x="7384473" y="4409546"/>
            <a:ext cx="4221990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s-BO" sz="4000" dirty="0">
                <a:solidFill>
                  <a:srgbClr val="9DD7DB"/>
                </a:solidFill>
                <a:latin typeface="Swis721 Blk BT" panose="020B0904030502020204" pitchFamily="34" charset="0"/>
              </a:rPr>
              <a:t>Contexto  de la vivienda y el hábitat</a:t>
            </a:r>
          </a:p>
        </p:txBody>
      </p:sp>
    </p:spTree>
    <p:extLst>
      <p:ext uri="{BB962C8B-B14F-4D97-AF65-F5344CB8AC3E}">
        <p14:creationId xmlns:p14="http://schemas.microsoft.com/office/powerpoint/2010/main" val="20850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28E367C-3118-411E-B7EF-ACA929E9D1D0}"/>
              </a:ext>
            </a:extLst>
          </p:cNvPr>
          <p:cNvSpPr/>
          <p:nvPr/>
        </p:nvSpPr>
        <p:spPr>
          <a:xfrm>
            <a:off x="2196367" y="5352391"/>
            <a:ext cx="9084859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BO" sz="3600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Gracias</a:t>
            </a:r>
            <a:r>
              <a:rPr lang="es-BO" sz="36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800" b="1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542" y="2083273"/>
            <a:ext cx="3333684" cy="17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063790" y="4151754"/>
            <a:ext cx="4332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http://sitservicios.lapaz.bo/politicavivienda/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8FC79D5-BB45-41DD-A51B-EF682300C6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60" y="-1"/>
            <a:ext cx="4590893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AB16842-6852-483C-B5CC-F47241AD0A3E}"/>
              </a:ext>
            </a:extLst>
          </p:cNvPr>
          <p:cNvSpPr/>
          <p:nvPr/>
        </p:nvSpPr>
        <p:spPr>
          <a:xfrm>
            <a:off x="5192110" y="713627"/>
            <a:ext cx="6423546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B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contexto nacional </a:t>
            </a:r>
            <a:r>
              <a:rPr lang="es-B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abordaje de la vivienda y el hábitat ha sido limitado e insuficiente</a:t>
            </a:r>
            <a:r>
              <a:rPr lang="es-B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generar políticas habitacionales que </a:t>
            </a:r>
            <a:r>
              <a:rPr lang="es-B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superen la visión tradicional que se centra en las características constructivas de la vivienda </a:t>
            </a:r>
            <a:r>
              <a:rPr lang="es-B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separadas del hábitat y las dinámicas espaciales, sociales y económicas.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70D73BC-0F2F-4C10-81D4-59927E03AC58}"/>
              </a:ext>
            </a:extLst>
          </p:cNvPr>
          <p:cNvGrpSpPr/>
          <p:nvPr/>
        </p:nvGrpSpPr>
        <p:grpSpPr>
          <a:xfrm>
            <a:off x="5519198" y="2650358"/>
            <a:ext cx="6096457" cy="1561005"/>
            <a:chOff x="5641810" y="2650358"/>
            <a:chExt cx="5973845" cy="1561005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B95C5FB-1B7B-411B-BF44-6C0F090CB0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1810" y="2650358"/>
              <a:ext cx="5973845" cy="1561005"/>
            </a:xfrm>
            <a:prstGeom prst="rect">
              <a:avLst/>
            </a:prstGeom>
            <a:noFill/>
            <a:ln w="57150">
              <a:solidFill>
                <a:srgbClr val="BEE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BA81884-1C4B-498C-B0CB-78F7B9EDD76C}"/>
                </a:ext>
              </a:extLst>
            </p:cNvPr>
            <p:cNvSpPr/>
            <p:nvPr/>
          </p:nvSpPr>
          <p:spPr>
            <a:xfrm>
              <a:off x="5796339" y="2798539"/>
              <a:ext cx="5697160" cy="1277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BO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se ha logrado consolidar políticas nacionales que enfaticen el rol de la gestión pública como el factor principal en la provisión de soluciones habitacionales con un fin social de forma </a:t>
              </a:r>
              <a:r>
                <a:rPr lang="es-BO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sostenible, </a:t>
              </a:r>
              <a:r>
                <a:rPr lang="es-BO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replicable y escalable.</a:t>
              </a: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857A2A05-F892-4398-A1BF-470C59E3E9D8}"/>
              </a:ext>
            </a:extLst>
          </p:cNvPr>
          <p:cNvSpPr/>
          <p:nvPr/>
        </p:nvSpPr>
        <p:spPr>
          <a:xfrm>
            <a:off x="5192110" y="4583369"/>
            <a:ext cx="6423546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B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BO" dirty="0">
                <a:latin typeface="Calibri" panose="020F0502020204030204" pitchFamily="34" charset="0"/>
                <a:cs typeface="Times New Roman" panose="02020603050405020304" pitchFamily="18" charset="0"/>
              </a:rPr>
              <a:t>poblaciones </a:t>
            </a:r>
            <a:r>
              <a:rPr lang="es-BO" b="1" dirty="0">
                <a:latin typeface="Calibri" panose="020F0502020204030204" pitchFamily="34" charset="0"/>
                <a:cs typeface="Times New Roman" panose="02020603050405020304" pitchFamily="18" charset="0"/>
              </a:rPr>
              <a:t>más vulnerables han generado sus propias formas de acceso a la vivienda </a:t>
            </a:r>
            <a:r>
              <a:rPr lang="es-BO" dirty="0">
                <a:latin typeface="Calibri" panose="020F0502020204030204" pitchFamily="34" charset="0"/>
                <a:cs typeface="Times New Roman" panose="02020603050405020304" pitchFamily="18" charset="0"/>
              </a:rPr>
              <a:t>que en muchos casos cubre únicamente la necesidad de refugio, sin condiciones adecuadas para lograr el bienestar integral de las personas, en lugares no </a:t>
            </a:r>
            <a:r>
              <a:rPr lang="es-B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aptos, sin servicios </a:t>
            </a:r>
            <a:r>
              <a:rPr lang="es-BO" dirty="0">
                <a:latin typeface="Calibri" panose="020F0502020204030204" pitchFamily="34" charset="0"/>
                <a:cs typeface="Times New Roman" panose="02020603050405020304" pitchFamily="18" charset="0"/>
              </a:rPr>
              <a:t>o sin ningún respaldo legal, lo que afecta enormemente en el tema de seguridad.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7FC6E0F-9F04-466A-AE99-8A626FD92945}"/>
              </a:ext>
            </a:extLst>
          </p:cNvPr>
          <p:cNvSpPr/>
          <p:nvPr/>
        </p:nvSpPr>
        <p:spPr>
          <a:xfrm>
            <a:off x="500769" y="2423005"/>
            <a:ext cx="537721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de Desarrollo de Vivienda: </a:t>
            </a:r>
          </a:p>
          <a:p>
            <a:pPr lvl="1" algn="just"/>
            <a:r>
              <a:rPr lang="es-ES" sz="1400" i="1" dirty="0"/>
              <a:t>“Producir suelo urbanizable para efectivizar el acceso y distribución de la vivienda, mejorar las condiciones de habitabilidad de la población presente y futura, procurando su seguridad física y territorial</a:t>
            </a:r>
            <a:r>
              <a:rPr lang="es-ES" sz="1600" dirty="0"/>
              <a:t>”</a:t>
            </a:r>
          </a:p>
          <a:p>
            <a:pPr lvl="1" algn="just"/>
            <a:endParaRPr lang="es-ES" sz="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 Estratégica de Vivienda: </a:t>
            </a:r>
          </a:p>
          <a:p>
            <a:pPr lvl="1" algn="just"/>
            <a:r>
              <a:rPr lang="es-ES" sz="1400" i="1" dirty="0"/>
              <a:t>“Vivienda Segura”</a:t>
            </a:r>
          </a:p>
          <a:p>
            <a:pPr lvl="1" algn="just"/>
            <a:endParaRPr lang="es-ES" sz="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Específicos Vivienda (P2040): </a:t>
            </a:r>
          </a:p>
          <a:p>
            <a:pPr marL="450850" lvl="1" indent="-95250" algn="just">
              <a:buFont typeface="Arial" panose="020B0604020202020204" pitchFamily="34" charset="0"/>
              <a:buChar char="•"/>
            </a:pPr>
            <a:r>
              <a:rPr lang="es-ES" sz="1400" i="1" dirty="0"/>
              <a:t>Promover y concertar el establecimiento de vivienda de interés social como base fundamental de la planificación socio territorial.</a:t>
            </a:r>
          </a:p>
          <a:p>
            <a:pPr marL="450850" lvl="1" indent="-95250" algn="just">
              <a:buFont typeface="Arial" panose="020B0604020202020204" pitchFamily="34" charset="0"/>
              <a:buChar char="•"/>
            </a:pPr>
            <a:r>
              <a:rPr lang="es-ES" sz="1400" i="1" dirty="0"/>
              <a:t>Recuperar las plusvalías urbanas para su aplicación en proyectos de interés social o de necesidad específica en sectores de la ciudad con beneficio social.</a:t>
            </a:r>
          </a:p>
          <a:p>
            <a:pPr marL="450850" lvl="1" indent="-95250" algn="just">
              <a:buFont typeface="Arial" panose="020B0604020202020204" pitchFamily="34" charset="0"/>
              <a:buChar char="•"/>
            </a:pPr>
            <a:r>
              <a:rPr lang="es-ES" sz="1400" i="1" dirty="0"/>
              <a:t>Promover la producción de vivienda digna, accesible y planificada, de acuerdo a parámetros establecidos en el Municipio de La Paz.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9C6F1B6-33B1-46C5-97DC-5B8638E18C8A}"/>
              </a:ext>
            </a:extLst>
          </p:cNvPr>
          <p:cNvSpPr/>
          <p:nvPr/>
        </p:nvSpPr>
        <p:spPr>
          <a:xfrm>
            <a:off x="0" y="944445"/>
            <a:ext cx="3739487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Swis721 Blk BT" panose="020B0904030502020204" pitchFamily="34" charset="0"/>
              </a:rPr>
              <a:t>MARCO NORMATIVO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DB67C5-EBF4-4D4E-B059-0D411C6FF986}"/>
              </a:ext>
            </a:extLst>
          </p:cNvPr>
          <p:cNvSpPr/>
          <p:nvPr/>
        </p:nvSpPr>
        <p:spPr>
          <a:xfrm>
            <a:off x="1224101" y="1440891"/>
            <a:ext cx="3930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9DD7DB"/>
                </a:solidFill>
              </a:rPr>
              <a:t>PLAN INTEGRAL LA PAZ 2040: LA PAZ QUE QUEREMOS</a:t>
            </a:r>
            <a:endParaRPr lang="en-US" sz="2000" b="1" dirty="0">
              <a:solidFill>
                <a:srgbClr val="9DD7DB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4DB67C5-EBF4-4D4E-B059-0D411C6FF986}"/>
              </a:ext>
            </a:extLst>
          </p:cNvPr>
          <p:cNvSpPr/>
          <p:nvPr/>
        </p:nvSpPr>
        <p:spPr>
          <a:xfrm>
            <a:off x="6337897" y="1440891"/>
            <a:ext cx="5377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LEY MARCO DE AUTONOMÍAS Y DESCENTRALIZACIÓN “ANDRÉS IBAÑEZ” </a:t>
            </a:r>
          </a:p>
          <a:p>
            <a:r>
              <a:rPr lang="es-ES" b="1" dirty="0">
                <a:solidFill>
                  <a:schemeClr val="bg1"/>
                </a:solidFill>
              </a:rPr>
              <a:t>Nº 31/2010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7FC6E0F-9F04-466A-AE99-8A626FD92945}"/>
              </a:ext>
            </a:extLst>
          </p:cNvPr>
          <p:cNvSpPr/>
          <p:nvPr/>
        </p:nvSpPr>
        <p:spPr>
          <a:xfrm>
            <a:off x="6406135" y="2450301"/>
            <a:ext cx="524074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exclusivas de los Gobiernos Autónomos Municipales</a:t>
            </a:r>
            <a:r>
              <a:rPr lang="es-BO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r>
              <a:rPr lang="es-ES" sz="1400" i="1" dirty="0"/>
              <a:t>Los municipios tienen como competencia exclusiva el desarrollo urbano y los asentamientos humanos urbanos a través del diseño, aprobación y ejecución del régimen de desarrollo urbano y la formulación de políticas de asentamientos urbanos en su jurisdicción.</a:t>
            </a:r>
          </a:p>
          <a:p>
            <a:pPr lvl="1" algn="just"/>
            <a:endParaRPr lang="es-ES" sz="14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concurrentes</a:t>
            </a:r>
          </a:p>
          <a:p>
            <a:pPr marL="450850" indent="-450850" algn="just"/>
            <a:r>
              <a:rPr lang="es-ES" sz="1400" i="1" dirty="0"/>
              <a:t>	Los municipios, conjuntamente el nivel central del Estado, concurren en la formulación de políticas de financiamiento de vivienda y ejecución de programas de construcción de viviendas.</a:t>
            </a:r>
            <a:endParaRPr lang="es-BO" sz="14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B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69;p48">
            <a:extLst>
              <a:ext uri="{FF2B5EF4-FFF2-40B4-BE49-F238E27FC236}">
                <a16:creationId xmlns:a16="http://schemas.microsoft.com/office/drawing/2014/main" id="{46E58DAF-1CE3-4028-99CE-DE68FCF09F0D}"/>
              </a:ext>
            </a:extLst>
          </p:cNvPr>
          <p:cNvGrpSpPr/>
          <p:nvPr/>
        </p:nvGrpSpPr>
        <p:grpSpPr>
          <a:xfrm>
            <a:off x="2171482" y="1785291"/>
            <a:ext cx="8115866" cy="3554430"/>
            <a:chOff x="1907514" y="1611245"/>
            <a:chExt cx="6377496" cy="2793092"/>
          </a:xfrm>
          <a:solidFill>
            <a:srgbClr val="9DD7DB"/>
          </a:solidFill>
        </p:grpSpPr>
        <p:sp>
          <p:nvSpPr>
            <p:cNvPr id="3" name="Google Shape;670;p48">
              <a:extLst>
                <a:ext uri="{FF2B5EF4-FFF2-40B4-BE49-F238E27FC236}">
                  <a16:creationId xmlns:a16="http://schemas.microsoft.com/office/drawing/2014/main" id="{3F851F67-D269-4BB2-A643-4FD8BBE67915}"/>
                </a:ext>
              </a:extLst>
            </p:cNvPr>
            <p:cNvSpPr/>
            <p:nvPr/>
          </p:nvSpPr>
          <p:spPr>
            <a:xfrm>
              <a:off x="1907514" y="1611245"/>
              <a:ext cx="1103817" cy="1191534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87" y="4756"/>
                  </a:lnTo>
                  <a:lnTo>
                    <a:pt x="4387" y="4756"/>
                  </a:lnTo>
                  <a:cubicBezTo>
                    <a:pt x="4572" y="4756"/>
                    <a:pt x="4732" y="4608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84" y="0"/>
                    <a:pt x="4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671;p48">
              <a:extLst>
                <a:ext uri="{FF2B5EF4-FFF2-40B4-BE49-F238E27FC236}">
                  <a16:creationId xmlns:a16="http://schemas.microsoft.com/office/drawing/2014/main" id="{07DEC985-7E26-4E8C-A877-0BED4BA9619E}"/>
                </a:ext>
              </a:extLst>
            </p:cNvPr>
            <p:cNvSpPr/>
            <p:nvPr/>
          </p:nvSpPr>
          <p:spPr>
            <a:xfrm>
              <a:off x="3974021" y="1611245"/>
              <a:ext cx="1101018" cy="1191534"/>
            </a:xfrm>
            <a:custGeom>
              <a:avLst/>
              <a:gdLst/>
              <a:ahLst/>
              <a:cxnLst/>
              <a:rect l="l" t="t" r="r" b="b"/>
              <a:pathLst>
                <a:path w="4720" h="5225" extrusionOk="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33" y="4756"/>
                  </a:cubicBezTo>
                  <a:lnTo>
                    <a:pt x="2046" y="4756"/>
                  </a:lnTo>
                  <a:lnTo>
                    <a:pt x="2354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572" y="4756"/>
                    <a:pt x="4720" y="4608"/>
                    <a:pt x="4720" y="4423"/>
                  </a:cubicBezTo>
                  <a:lnTo>
                    <a:pt x="4720" y="333"/>
                  </a:lnTo>
                  <a:cubicBezTo>
                    <a:pt x="4720" y="148"/>
                    <a:pt x="4572" y="0"/>
                    <a:pt x="4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672;p48">
              <a:extLst>
                <a:ext uri="{FF2B5EF4-FFF2-40B4-BE49-F238E27FC236}">
                  <a16:creationId xmlns:a16="http://schemas.microsoft.com/office/drawing/2014/main" id="{5810B4B5-9F4E-44E5-81BC-17298913C706}"/>
                </a:ext>
              </a:extLst>
            </p:cNvPr>
            <p:cNvSpPr/>
            <p:nvPr/>
          </p:nvSpPr>
          <p:spPr>
            <a:xfrm>
              <a:off x="2921990" y="3212803"/>
              <a:ext cx="1104050" cy="1191534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2367" y="0"/>
                  </a:moveTo>
                  <a:lnTo>
                    <a:pt x="2059" y="469"/>
                  </a:lnTo>
                  <a:lnTo>
                    <a:pt x="346" y="469"/>
                  </a:lnTo>
                  <a:cubicBezTo>
                    <a:pt x="161" y="469"/>
                    <a:pt x="1" y="616"/>
                    <a:pt x="1" y="801"/>
                  </a:cubicBezTo>
                  <a:lnTo>
                    <a:pt x="1" y="4892"/>
                  </a:lnTo>
                  <a:cubicBezTo>
                    <a:pt x="1" y="5077"/>
                    <a:pt x="161" y="5225"/>
                    <a:pt x="346" y="5225"/>
                  </a:cubicBezTo>
                  <a:lnTo>
                    <a:pt x="4400" y="5225"/>
                  </a:lnTo>
                  <a:cubicBezTo>
                    <a:pt x="4584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84" y="469"/>
                    <a:pt x="4400" y="469"/>
                  </a:cubicBezTo>
                  <a:lnTo>
                    <a:pt x="2687" y="469"/>
                  </a:lnTo>
                  <a:lnTo>
                    <a:pt x="23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673;p48">
              <a:extLst>
                <a:ext uri="{FF2B5EF4-FFF2-40B4-BE49-F238E27FC236}">
                  <a16:creationId xmlns:a16="http://schemas.microsoft.com/office/drawing/2014/main" id="{A2311827-9E9F-4A61-9479-D1EC92419118}"/>
                </a:ext>
              </a:extLst>
            </p:cNvPr>
            <p:cNvSpPr/>
            <p:nvPr/>
          </p:nvSpPr>
          <p:spPr>
            <a:xfrm>
              <a:off x="5000161" y="3212803"/>
              <a:ext cx="1103817" cy="1191534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2366" y="0"/>
                  </a:moveTo>
                  <a:lnTo>
                    <a:pt x="2058" y="469"/>
                  </a:lnTo>
                  <a:lnTo>
                    <a:pt x="358" y="469"/>
                  </a:lnTo>
                  <a:cubicBezTo>
                    <a:pt x="350" y="468"/>
                    <a:pt x="343" y="468"/>
                    <a:pt x="336" y="468"/>
                  </a:cubicBezTo>
                  <a:cubicBezTo>
                    <a:pt x="149" y="468"/>
                    <a:pt x="0" y="623"/>
                    <a:pt x="0" y="801"/>
                  </a:cubicBezTo>
                  <a:lnTo>
                    <a:pt x="0" y="4892"/>
                  </a:lnTo>
                  <a:cubicBezTo>
                    <a:pt x="0" y="5077"/>
                    <a:pt x="148" y="5225"/>
                    <a:pt x="333" y="5225"/>
                  </a:cubicBezTo>
                  <a:lnTo>
                    <a:pt x="4387" y="5225"/>
                  </a:lnTo>
                  <a:cubicBezTo>
                    <a:pt x="4572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72" y="469"/>
                    <a:pt x="4387" y="469"/>
                  </a:cubicBezTo>
                  <a:lnTo>
                    <a:pt x="2674" y="469"/>
                  </a:lnTo>
                  <a:lnTo>
                    <a:pt x="23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674;p48">
              <a:extLst>
                <a:ext uri="{FF2B5EF4-FFF2-40B4-BE49-F238E27FC236}">
                  <a16:creationId xmlns:a16="http://schemas.microsoft.com/office/drawing/2014/main" id="{36C34E2C-8716-4D53-A8D4-B3BD8DD5D322}"/>
                </a:ext>
              </a:extLst>
            </p:cNvPr>
            <p:cNvSpPr/>
            <p:nvPr/>
          </p:nvSpPr>
          <p:spPr>
            <a:xfrm>
              <a:off x="6040529" y="1611245"/>
              <a:ext cx="1104050" cy="1191534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675;p48">
              <a:extLst>
                <a:ext uri="{FF2B5EF4-FFF2-40B4-BE49-F238E27FC236}">
                  <a16:creationId xmlns:a16="http://schemas.microsoft.com/office/drawing/2014/main" id="{E8712559-9784-4DE8-8745-AED72D54CA8A}"/>
                </a:ext>
              </a:extLst>
            </p:cNvPr>
            <p:cNvSpPr/>
            <p:nvPr/>
          </p:nvSpPr>
          <p:spPr>
            <a:xfrm>
              <a:off x="1976560" y="2983732"/>
              <a:ext cx="6308450" cy="48117"/>
            </a:xfrm>
            <a:custGeom>
              <a:avLst/>
              <a:gdLst/>
              <a:ahLst/>
              <a:cxnLst/>
              <a:rect l="l" t="t" r="r" b="b"/>
              <a:pathLst>
                <a:path w="22549" h="211" extrusionOk="0">
                  <a:moveTo>
                    <a:pt x="0" y="1"/>
                  </a:moveTo>
                  <a:lnTo>
                    <a:pt x="0" y="210"/>
                  </a:lnTo>
                  <a:lnTo>
                    <a:pt x="22548" y="210"/>
                  </a:lnTo>
                  <a:lnTo>
                    <a:pt x="225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676;p48">
              <a:extLst>
                <a:ext uri="{FF2B5EF4-FFF2-40B4-BE49-F238E27FC236}">
                  <a16:creationId xmlns:a16="http://schemas.microsoft.com/office/drawing/2014/main" id="{3162E4EB-6DB8-4050-A56D-F1466D3A2593}"/>
                </a:ext>
              </a:extLst>
            </p:cNvPr>
            <p:cNvSpPr/>
            <p:nvPr/>
          </p:nvSpPr>
          <p:spPr>
            <a:xfrm>
              <a:off x="2284006" y="2909504"/>
              <a:ext cx="267557" cy="224852"/>
            </a:xfrm>
            <a:custGeom>
              <a:avLst/>
              <a:gdLst/>
              <a:ahLst/>
              <a:cxnLst/>
              <a:rect l="l" t="t" r="r" b="b"/>
              <a:pathLst>
                <a:path w="1147" h="986" extrusionOk="0">
                  <a:moveTo>
                    <a:pt x="643" y="0"/>
                  </a:moveTo>
                  <a:cubicBezTo>
                    <a:pt x="525" y="0"/>
                    <a:pt x="406" y="42"/>
                    <a:pt x="309" y="135"/>
                  </a:cubicBezTo>
                  <a:cubicBezTo>
                    <a:pt x="1" y="443"/>
                    <a:pt x="210" y="973"/>
                    <a:pt x="654" y="985"/>
                  </a:cubicBezTo>
                  <a:cubicBezTo>
                    <a:pt x="925" y="985"/>
                    <a:pt x="1134" y="764"/>
                    <a:pt x="1146" y="492"/>
                  </a:cubicBezTo>
                  <a:cubicBezTo>
                    <a:pt x="1146" y="197"/>
                    <a:pt x="898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677;p48">
              <a:extLst>
                <a:ext uri="{FF2B5EF4-FFF2-40B4-BE49-F238E27FC236}">
                  <a16:creationId xmlns:a16="http://schemas.microsoft.com/office/drawing/2014/main" id="{DD390165-05C5-4DDF-90B0-00E08BAC1ABC}"/>
                </a:ext>
              </a:extLst>
            </p:cNvPr>
            <p:cNvSpPr/>
            <p:nvPr/>
          </p:nvSpPr>
          <p:spPr>
            <a:xfrm>
              <a:off x="3321575" y="2909732"/>
              <a:ext cx="267557" cy="224624"/>
            </a:xfrm>
            <a:custGeom>
              <a:avLst/>
              <a:gdLst/>
              <a:ahLst/>
              <a:cxnLst/>
              <a:rect l="l" t="t" r="r" b="b"/>
              <a:pathLst>
                <a:path w="1147" h="985" extrusionOk="0">
                  <a:moveTo>
                    <a:pt x="656" y="0"/>
                  </a:moveTo>
                  <a:cubicBezTo>
                    <a:pt x="534" y="0"/>
                    <a:pt x="409" y="46"/>
                    <a:pt x="309" y="146"/>
                  </a:cubicBezTo>
                  <a:cubicBezTo>
                    <a:pt x="1" y="454"/>
                    <a:pt x="222" y="984"/>
                    <a:pt x="654" y="984"/>
                  </a:cubicBezTo>
                  <a:cubicBezTo>
                    <a:pt x="925" y="984"/>
                    <a:pt x="1147" y="763"/>
                    <a:pt x="1147" y="491"/>
                  </a:cubicBezTo>
                  <a:cubicBezTo>
                    <a:pt x="1147" y="193"/>
                    <a:pt x="906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78;p48">
              <a:extLst>
                <a:ext uri="{FF2B5EF4-FFF2-40B4-BE49-F238E27FC236}">
                  <a16:creationId xmlns:a16="http://schemas.microsoft.com/office/drawing/2014/main" id="{54FA2B5D-31B3-4C60-987C-572AE5A125CD}"/>
                </a:ext>
              </a:extLst>
            </p:cNvPr>
            <p:cNvSpPr/>
            <p:nvPr/>
          </p:nvSpPr>
          <p:spPr>
            <a:xfrm>
              <a:off x="4359144" y="2909276"/>
              <a:ext cx="267557" cy="22394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666" y="1"/>
                  </a:moveTo>
                  <a:cubicBezTo>
                    <a:pt x="222" y="1"/>
                    <a:pt x="1" y="530"/>
                    <a:pt x="309" y="838"/>
                  </a:cubicBezTo>
                  <a:cubicBezTo>
                    <a:pt x="408" y="938"/>
                    <a:pt x="530" y="982"/>
                    <a:pt x="650" y="982"/>
                  </a:cubicBezTo>
                  <a:cubicBezTo>
                    <a:pt x="903" y="982"/>
                    <a:pt x="1147" y="786"/>
                    <a:pt x="1147" y="493"/>
                  </a:cubicBezTo>
                  <a:cubicBezTo>
                    <a:pt x="1147" y="222"/>
                    <a:pt x="925" y="1"/>
                    <a:pt x="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679;p48">
              <a:extLst>
                <a:ext uri="{FF2B5EF4-FFF2-40B4-BE49-F238E27FC236}">
                  <a16:creationId xmlns:a16="http://schemas.microsoft.com/office/drawing/2014/main" id="{C065E579-7B73-4E32-8EAE-BB86B6C2F6F0}"/>
                </a:ext>
              </a:extLst>
            </p:cNvPr>
            <p:cNvSpPr/>
            <p:nvPr/>
          </p:nvSpPr>
          <p:spPr>
            <a:xfrm>
              <a:off x="5399513" y="2909732"/>
              <a:ext cx="264757" cy="224624"/>
            </a:xfrm>
            <a:custGeom>
              <a:avLst/>
              <a:gdLst/>
              <a:ahLst/>
              <a:cxnLst/>
              <a:rect l="l" t="t" r="r" b="b"/>
              <a:pathLst>
                <a:path w="1135" h="985" extrusionOk="0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680;p48">
              <a:extLst>
                <a:ext uri="{FF2B5EF4-FFF2-40B4-BE49-F238E27FC236}">
                  <a16:creationId xmlns:a16="http://schemas.microsoft.com/office/drawing/2014/main" id="{6F8D4F5F-ADE3-4086-BCA1-F05438AB30E9}"/>
                </a:ext>
              </a:extLst>
            </p:cNvPr>
            <p:cNvSpPr/>
            <p:nvPr/>
          </p:nvSpPr>
          <p:spPr>
            <a:xfrm>
              <a:off x="6474638" y="2909276"/>
              <a:ext cx="267557" cy="22394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493" y="1"/>
                  </a:moveTo>
                  <a:cubicBezTo>
                    <a:pt x="222" y="1"/>
                    <a:pt x="0" y="222"/>
                    <a:pt x="0" y="493"/>
                  </a:cubicBezTo>
                  <a:cubicBezTo>
                    <a:pt x="0" y="786"/>
                    <a:pt x="244" y="982"/>
                    <a:pt x="497" y="982"/>
                  </a:cubicBezTo>
                  <a:cubicBezTo>
                    <a:pt x="617" y="982"/>
                    <a:pt x="739" y="938"/>
                    <a:pt x="838" y="838"/>
                  </a:cubicBezTo>
                  <a:cubicBezTo>
                    <a:pt x="1146" y="530"/>
                    <a:pt x="924" y="1"/>
                    <a:pt x="4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673;p48">
              <a:extLst>
                <a:ext uri="{FF2B5EF4-FFF2-40B4-BE49-F238E27FC236}">
                  <a16:creationId xmlns:a16="http://schemas.microsoft.com/office/drawing/2014/main" id="{609310F2-1F26-4F43-A725-09F1FADA2650}"/>
                </a:ext>
              </a:extLst>
            </p:cNvPr>
            <p:cNvSpPr/>
            <p:nvPr/>
          </p:nvSpPr>
          <p:spPr>
            <a:xfrm>
              <a:off x="7135708" y="3212803"/>
              <a:ext cx="1103817" cy="1191534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2366" y="0"/>
                  </a:moveTo>
                  <a:lnTo>
                    <a:pt x="2058" y="469"/>
                  </a:lnTo>
                  <a:lnTo>
                    <a:pt x="358" y="469"/>
                  </a:lnTo>
                  <a:cubicBezTo>
                    <a:pt x="350" y="468"/>
                    <a:pt x="343" y="468"/>
                    <a:pt x="336" y="468"/>
                  </a:cubicBezTo>
                  <a:cubicBezTo>
                    <a:pt x="149" y="468"/>
                    <a:pt x="0" y="623"/>
                    <a:pt x="0" y="801"/>
                  </a:cubicBezTo>
                  <a:lnTo>
                    <a:pt x="0" y="4892"/>
                  </a:lnTo>
                  <a:cubicBezTo>
                    <a:pt x="0" y="5077"/>
                    <a:pt x="148" y="5225"/>
                    <a:pt x="333" y="5225"/>
                  </a:cubicBezTo>
                  <a:lnTo>
                    <a:pt x="4387" y="5225"/>
                  </a:lnTo>
                  <a:cubicBezTo>
                    <a:pt x="4572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72" y="469"/>
                    <a:pt x="4387" y="469"/>
                  </a:cubicBezTo>
                  <a:lnTo>
                    <a:pt x="2674" y="469"/>
                  </a:lnTo>
                  <a:lnTo>
                    <a:pt x="23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679;p48">
              <a:extLst>
                <a:ext uri="{FF2B5EF4-FFF2-40B4-BE49-F238E27FC236}">
                  <a16:creationId xmlns:a16="http://schemas.microsoft.com/office/drawing/2014/main" id="{6EDC055B-C685-4FA7-8461-C373C52F0459}"/>
                </a:ext>
              </a:extLst>
            </p:cNvPr>
            <p:cNvSpPr/>
            <p:nvPr/>
          </p:nvSpPr>
          <p:spPr>
            <a:xfrm>
              <a:off x="7535060" y="2909732"/>
              <a:ext cx="264757" cy="224624"/>
            </a:xfrm>
            <a:custGeom>
              <a:avLst/>
              <a:gdLst/>
              <a:ahLst/>
              <a:cxnLst/>
              <a:rect l="l" t="t" r="r" b="b"/>
              <a:pathLst>
                <a:path w="1135" h="985" extrusionOk="0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AAEF104-6701-44D4-AA15-B7EFB0171F32}"/>
              </a:ext>
            </a:extLst>
          </p:cNvPr>
          <p:cNvSpPr/>
          <p:nvPr/>
        </p:nvSpPr>
        <p:spPr>
          <a:xfrm>
            <a:off x="0" y="944445"/>
            <a:ext cx="286235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s-BO" dirty="0">
                <a:solidFill>
                  <a:schemeClr val="bg1"/>
                </a:solidFill>
                <a:latin typeface="Swis721 Blk BT" panose="020B0904030502020204" pitchFamily="34" charset="0"/>
              </a:rPr>
              <a:t>DIAGNÓSTICO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8076F08-9C7E-4C27-9417-B1E7CA5724EB}"/>
              </a:ext>
            </a:extLst>
          </p:cNvPr>
          <p:cNvSpPr/>
          <p:nvPr/>
        </p:nvSpPr>
        <p:spPr>
          <a:xfrm>
            <a:off x="1933847" y="1414682"/>
            <a:ext cx="1931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b="1" dirty="0"/>
              <a:t>Gestión del suelo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B918163-7E38-47B5-80E2-93A1E12C45B0}"/>
              </a:ext>
            </a:extLst>
          </p:cNvPr>
          <p:cNvSpPr/>
          <p:nvPr/>
        </p:nvSpPr>
        <p:spPr>
          <a:xfrm>
            <a:off x="4753221" y="1439636"/>
            <a:ext cx="14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b="1" dirty="0"/>
              <a:t>Hábitat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EEAF814-9A07-4B46-B1F3-3D987435C97F}"/>
              </a:ext>
            </a:extLst>
          </p:cNvPr>
          <p:cNvSpPr/>
          <p:nvPr/>
        </p:nvSpPr>
        <p:spPr>
          <a:xfrm>
            <a:off x="6388204" y="5339720"/>
            <a:ext cx="89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BO" b="1" dirty="0"/>
              <a:t>Riesgos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A6C6E3-3EBD-4E06-9D82-DBF87CCC57BC}"/>
              </a:ext>
            </a:extLst>
          </p:cNvPr>
          <p:cNvSpPr/>
          <p:nvPr/>
        </p:nvSpPr>
        <p:spPr>
          <a:xfrm>
            <a:off x="7345616" y="1200516"/>
            <a:ext cx="157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b="1" dirty="0"/>
              <a:t>Accesibilidad </a:t>
            </a:r>
          </a:p>
          <a:p>
            <a:pPr algn="ctr"/>
            <a:r>
              <a:rPr lang="es-BO" b="1" dirty="0"/>
              <a:t>de vivienda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B570062-6F18-4318-96BB-7AAF9055AC0C}"/>
              </a:ext>
            </a:extLst>
          </p:cNvPr>
          <p:cNvSpPr/>
          <p:nvPr/>
        </p:nvSpPr>
        <p:spPr>
          <a:xfrm>
            <a:off x="8793102" y="5346821"/>
            <a:ext cx="1468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BO" b="1" dirty="0"/>
              <a:t>Habitabilidad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F166E11-E978-4B6A-A742-78042B77BCC6}"/>
              </a:ext>
            </a:extLst>
          </p:cNvPr>
          <p:cNvSpPr/>
          <p:nvPr/>
        </p:nvSpPr>
        <p:spPr>
          <a:xfrm>
            <a:off x="2171482" y="1847017"/>
            <a:ext cx="1410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200" dirty="0"/>
              <a:t>Acceso a suelo urbano limitado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200" dirty="0"/>
              <a:t>Recursos limitados para la gestión de suelos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69321D1-25C4-49C8-A38F-3E605EC6F12E}"/>
              </a:ext>
            </a:extLst>
          </p:cNvPr>
          <p:cNvSpPr/>
          <p:nvPr/>
        </p:nvSpPr>
        <p:spPr>
          <a:xfrm>
            <a:off x="3462483" y="3988664"/>
            <a:ext cx="1404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000" dirty="0"/>
              <a:t>Consolidación urbana sin planificación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000" dirty="0"/>
              <a:t>Densificación no planificada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000" dirty="0"/>
              <a:t>Incumplimiento de la normativa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000" dirty="0"/>
              <a:t>Conflicto de límites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022CE2C-A7FB-4407-8C62-48C76472314A}"/>
              </a:ext>
            </a:extLst>
          </p:cNvPr>
          <p:cNvSpPr/>
          <p:nvPr/>
        </p:nvSpPr>
        <p:spPr>
          <a:xfrm>
            <a:off x="3051224" y="5346821"/>
            <a:ext cx="2227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b="1" dirty="0"/>
              <a:t>Ocupación del </a:t>
            </a:r>
          </a:p>
          <a:p>
            <a:pPr algn="ctr"/>
            <a:r>
              <a:rPr lang="es-BO" b="1" dirty="0"/>
              <a:t>territorio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31E960E-E5A4-44BB-A722-0B0B5564AFFE}"/>
              </a:ext>
            </a:extLst>
          </p:cNvPr>
          <p:cNvSpPr/>
          <p:nvPr/>
        </p:nvSpPr>
        <p:spPr>
          <a:xfrm>
            <a:off x="4807403" y="1943454"/>
            <a:ext cx="1385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200" dirty="0"/>
              <a:t>Deterioro del hábitat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200" dirty="0"/>
              <a:t>Saturación de usos y actividades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90190E-1A79-42AB-889F-6774E2FF1F92}"/>
              </a:ext>
            </a:extLst>
          </p:cNvPr>
          <p:cNvSpPr/>
          <p:nvPr/>
        </p:nvSpPr>
        <p:spPr>
          <a:xfrm>
            <a:off x="6123717" y="4206074"/>
            <a:ext cx="1388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200" dirty="0"/>
              <a:t>Asentamientos y consolidación en áreas de riesgo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1BF172-18DD-42B1-A813-D582DDC22B68}"/>
              </a:ext>
            </a:extLst>
          </p:cNvPr>
          <p:cNvSpPr/>
          <p:nvPr/>
        </p:nvSpPr>
        <p:spPr>
          <a:xfrm>
            <a:off x="7427505" y="2057099"/>
            <a:ext cx="1398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200" dirty="0"/>
              <a:t>Especulación inmobiliaria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200" dirty="0"/>
              <a:t>Restricciones de financiamiento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CEA39D8-BDF2-40BA-B370-858B0577B260}"/>
              </a:ext>
            </a:extLst>
          </p:cNvPr>
          <p:cNvSpPr/>
          <p:nvPr/>
        </p:nvSpPr>
        <p:spPr>
          <a:xfrm>
            <a:off x="8824769" y="4326775"/>
            <a:ext cx="140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BO" sz="1200" dirty="0"/>
              <a:t>Condiciones de habitabilidad precarias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604DDEF3-E89B-4A9D-8D61-63D75587A6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090" y="4727418"/>
            <a:ext cx="1065796" cy="63116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A386942C-B625-4029-91F1-79BBD7D2D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018" y="5669986"/>
            <a:ext cx="1327494" cy="646331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90FC3326-00BF-4612-B2EE-D5F9E0D4A7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275" y="856501"/>
            <a:ext cx="1217900" cy="627292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0D1E2FA3-43EF-4BFE-9D5A-DA0892B08F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21" y="4700505"/>
            <a:ext cx="1411220" cy="646331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842897ED-C387-4750-875E-5FDB84D020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939" y="4034792"/>
            <a:ext cx="1503903" cy="568313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C7CD8950-32AE-4CBA-A9E6-065853889B6C}"/>
              </a:ext>
            </a:extLst>
          </p:cNvPr>
          <p:cNvGrpSpPr/>
          <p:nvPr/>
        </p:nvGrpSpPr>
        <p:grpSpPr>
          <a:xfrm>
            <a:off x="8891319" y="1838732"/>
            <a:ext cx="1243352" cy="608449"/>
            <a:chOff x="9100038" y="2077124"/>
            <a:chExt cx="1243352" cy="608449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F4D326C0-00E6-4CA1-9926-714489B46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0038" y="2077124"/>
              <a:ext cx="1243352" cy="608449"/>
            </a:xfrm>
            <a:prstGeom prst="rect">
              <a:avLst/>
            </a:prstGeom>
          </p:spPr>
        </p:pic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00C2D356-9226-4306-B25C-4A4357AB13E0}"/>
                </a:ext>
              </a:extLst>
            </p:cNvPr>
            <p:cNvSpPr/>
            <p:nvPr/>
          </p:nvSpPr>
          <p:spPr>
            <a:xfrm>
              <a:off x="9774749" y="2399833"/>
              <a:ext cx="45719" cy="55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FBA81EB3-7392-40AD-ADC3-8C3BB6DB91A1}"/>
              </a:ext>
            </a:extLst>
          </p:cNvPr>
          <p:cNvGrpSpPr/>
          <p:nvPr/>
        </p:nvGrpSpPr>
        <p:grpSpPr>
          <a:xfrm>
            <a:off x="888549" y="2543451"/>
            <a:ext cx="1233231" cy="646332"/>
            <a:chOff x="1097268" y="2117163"/>
            <a:chExt cx="1233231" cy="646332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DE4125FF-E42E-42E5-BB62-B34AC4A8B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268" y="2117163"/>
              <a:ext cx="1233231" cy="646332"/>
            </a:xfrm>
            <a:prstGeom prst="rect">
              <a:avLst/>
            </a:prstGeom>
          </p:spPr>
        </p:pic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48A9441B-3D12-479B-8F67-EC045BEF812E}"/>
                </a:ext>
              </a:extLst>
            </p:cNvPr>
            <p:cNvSpPr/>
            <p:nvPr/>
          </p:nvSpPr>
          <p:spPr>
            <a:xfrm flipH="1">
              <a:off x="1730971" y="256772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</p:spTree>
    <p:extLst>
      <p:ext uri="{BB962C8B-B14F-4D97-AF65-F5344CB8AC3E}">
        <p14:creationId xmlns:p14="http://schemas.microsoft.com/office/powerpoint/2010/main" val="398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AE53C4-D7D6-432F-B709-6E92077B1B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97" y="0"/>
            <a:ext cx="12202897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ABAFED89-EA11-41CF-AD4B-3E9F126E4ECD}"/>
              </a:ext>
            </a:extLst>
          </p:cNvPr>
          <p:cNvGrpSpPr/>
          <p:nvPr/>
        </p:nvGrpSpPr>
        <p:grpSpPr>
          <a:xfrm>
            <a:off x="7264958" y="509462"/>
            <a:ext cx="4349807" cy="5843193"/>
            <a:chOff x="7264958" y="509462"/>
            <a:chExt cx="4349807" cy="584319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5B57B17-7E43-4705-87D1-73E0001B05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3260" y="513579"/>
              <a:ext cx="4341505" cy="5839076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3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2306E21-E03B-4FF8-B8BE-4F571F677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4958" y="509462"/>
              <a:ext cx="4341505" cy="5839076"/>
            </a:xfrm>
            <a:prstGeom prst="rect">
              <a:avLst/>
            </a:prstGeom>
            <a:noFill/>
            <a:ln w="76200">
              <a:solidFill>
                <a:srgbClr val="BEE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D81A16A1-C8B4-4EF9-AF8B-BBDD0661ED07}"/>
              </a:ext>
            </a:extLst>
          </p:cNvPr>
          <p:cNvSpPr/>
          <p:nvPr/>
        </p:nvSpPr>
        <p:spPr>
          <a:xfrm>
            <a:off x="7384473" y="4758241"/>
            <a:ext cx="42219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BO" sz="4800" dirty="0">
                <a:solidFill>
                  <a:srgbClr val="9DD7DB"/>
                </a:solidFill>
                <a:latin typeface="Swis721 Blk BT" panose="020B0904030502020204" pitchFamily="34" charset="0"/>
              </a:rPr>
              <a:t>Propuesta PMVH</a:t>
            </a:r>
          </a:p>
        </p:txBody>
      </p:sp>
    </p:spTree>
    <p:extLst>
      <p:ext uri="{BB962C8B-B14F-4D97-AF65-F5344CB8AC3E}">
        <p14:creationId xmlns:p14="http://schemas.microsoft.com/office/powerpoint/2010/main" val="42791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FE58B2B-C271-4DDB-AD07-D99BF1D2A4D0}"/>
              </a:ext>
            </a:extLst>
          </p:cNvPr>
          <p:cNvSpPr/>
          <p:nvPr/>
        </p:nvSpPr>
        <p:spPr>
          <a:xfrm>
            <a:off x="6236043" y="1129111"/>
            <a:ext cx="2006256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B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el rol del Gobierno Autónomo Municipal de La Paz en el ámbito de hábitat y vivienda.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0F2375-B1C2-4A2F-A77F-A92CFDD4C1C3}"/>
              </a:ext>
            </a:extLst>
          </p:cNvPr>
          <p:cNvSpPr/>
          <p:nvPr/>
        </p:nvSpPr>
        <p:spPr>
          <a:xfrm>
            <a:off x="9063305" y="1129111"/>
            <a:ext cx="1888900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B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Consolidar y fomentar la producción social del hábitat y vivienda.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D1195DF-5BE4-496F-BA16-C1960E5037CA}"/>
              </a:ext>
            </a:extLst>
          </p:cNvPr>
          <p:cNvSpPr/>
          <p:nvPr/>
        </p:nvSpPr>
        <p:spPr>
          <a:xfrm>
            <a:off x="6236042" y="3928889"/>
            <a:ext cx="2006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Incentivar la construcción con tecnologías sostenibles y apropiables a la identidad territorial. </a:t>
            </a:r>
            <a:endParaRPr lang="en-US" sz="1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151F478-E51F-4946-B08D-ABED0E267740}"/>
              </a:ext>
            </a:extLst>
          </p:cNvPr>
          <p:cNvSpPr/>
          <p:nvPr/>
        </p:nvSpPr>
        <p:spPr>
          <a:xfrm>
            <a:off x="9063305" y="3928889"/>
            <a:ext cx="1888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la gestión de la vivienda con un enfoque de sostenibilidad y resiliencia integral.</a:t>
            </a:r>
            <a:endParaRPr lang="en-US" sz="16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4DB67C5-EBF4-4D4E-B059-0D411C6FF986}"/>
              </a:ext>
            </a:extLst>
          </p:cNvPr>
          <p:cNvSpPr/>
          <p:nvPr/>
        </p:nvSpPr>
        <p:spPr>
          <a:xfrm>
            <a:off x="1239795" y="1669008"/>
            <a:ext cx="43967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srgbClr val="9DD7DB"/>
                </a:solidFill>
              </a:rPr>
              <a:t>Promover el acceso y derecho a la vivienda y el hábitat con calidad de vida, como eje de la planificación urbana integral, el ordenamiento territorial y la gestión del suelo urbano en el Municipio de La Paz, para su implementación de forma participativa y sostenible en el Municipio de La Paz.</a:t>
            </a:r>
            <a:endParaRPr lang="en-US" sz="2200" b="1" dirty="0">
              <a:solidFill>
                <a:srgbClr val="9DD7DB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C6F1B6-33B1-46C5-97DC-5B8638E18C8A}"/>
              </a:ext>
            </a:extLst>
          </p:cNvPr>
          <p:cNvSpPr/>
          <p:nvPr/>
        </p:nvSpPr>
        <p:spPr>
          <a:xfrm>
            <a:off x="0" y="944445"/>
            <a:ext cx="286235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Swis721 Blk BT" panose="020B090403050202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4511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8901295-71F5-4AF4-8EA9-EF424D2B454D}"/>
              </a:ext>
            </a:extLst>
          </p:cNvPr>
          <p:cNvSpPr/>
          <p:nvPr/>
        </p:nvSpPr>
        <p:spPr>
          <a:xfrm>
            <a:off x="2585772" y="1500162"/>
            <a:ext cx="962956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B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1AB19F7-7732-4999-ACB2-17218EA7C2DF}"/>
              </a:ext>
            </a:extLst>
          </p:cNvPr>
          <p:cNvSpPr/>
          <p:nvPr/>
        </p:nvSpPr>
        <p:spPr>
          <a:xfrm>
            <a:off x="2102071" y="2362515"/>
            <a:ext cx="20915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parte de una visión urbana integral que refleja los </a:t>
            </a:r>
            <a:r>
              <a:rPr lang="es-ES" b="1" dirty="0"/>
              <a:t>escenarios deseados </a:t>
            </a:r>
            <a:r>
              <a:rPr lang="es-ES" dirty="0"/>
              <a:t>para el municipio y la ciudad, revirtiendo la problemática.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6B95419-87EA-4374-BFC8-FEA43A6E393C}"/>
              </a:ext>
            </a:extLst>
          </p:cNvPr>
          <p:cNvSpPr/>
          <p:nvPr/>
        </p:nvSpPr>
        <p:spPr>
          <a:xfrm>
            <a:off x="5066844" y="2362515"/>
            <a:ext cx="20915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Lineamientos </a:t>
            </a:r>
            <a:r>
              <a:rPr lang="es-ES" b="1" dirty="0"/>
              <a:t>guían el cumplimiento </a:t>
            </a:r>
            <a:r>
              <a:rPr lang="es-ES" dirty="0"/>
              <a:t>de  los objetivos de la política y orientan a la implementación de los proyectos y programas.</a:t>
            </a:r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1CB7687-43D6-4FB1-94CF-82C115C3179D}"/>
              </a:ext>
            </a:extLst>
          </p:cNvPr>
          <p:cNvSpPr/>
          <p:nvPr/>
        </p:nvSpPr>
        <p:spPr>
          <a:xfrm>
            <a:off x="8032299" y="2362515"/>
            <a:ext cx="20915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Dirigidos a alcanzar efectos múltiples en la soluciones habitacionales para </a:t>
            </a:r>
            <a:r>
              <a:rPr lang="es-ES" b="1" dirty="0"/>
              <a:t>la operatividad y ejecución </a:t>
            </a:r>
            <a:r>
              <a:rPr lang="es-ES" dirty="0"/>
              <a:t>de la política.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9E6CCE4-CDE5-4B47-99C3-7A6C287F1B4F}"/>
              </a:ext>
            </a:extLst>
          </p:cNvPr>
          <p:cNvSpPr/>
          <p:nvPr/>
        </p:nvSpPr>
        <p:spPr>
          <a:xfrm>
            <a:off x="5444619" y="1500162"/>
            <a:ext cx="133600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B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00BD1EE-6980-444D-AAA8-F5C20F36EA7C}"/>
              </a:ext>
            </a:extLst>
          </p:cNvPr>
          <p:cNvSpPr/>
          <p:nvPr/>
        </p:nvSpPr>
        <p:spPr>
          <a:xfrm>
            <a:off x="7927437" y="1519013"/>
            <a:ext cx="2352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s-B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y Proyectos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AFA56AD-B271-4692-9F3D-5E956B248F64}"/>
              </a:ext>
            </a:extLst>
          </p:cNvPr>
          <p:cNvGrpSpPr/>
          <p:nvPr/>
        </p:nvGrpSpPr>
        <p:grpSpPr>
          <a:xfrm>
            <a:off x="6693213" y="3087308"/>
            <a:ext cx="3161724" cy="2315009"/>
            <a:chOff x="6693213" y="2946919"/>
            <a:chExt cx="3161724" cy="2681619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208A532A-0AFC-4A71-AD4D-29E603C88022}"/>
                </a:ext>
              </a:extLst>
            </p:cNvPr>
            <p:cNvCxnSpPr/>
            <p:nvPr/>
          </p:nvCxnSpPr>
          <p:spPr>
            <a:xfrm>
              <a:off x="669321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89D51E8C-B031-49F3-902D-3E14F5FF9B53}"/>
                </a:ext>
              </a:extLst>
            </p:cNvPr>
            <p:cNvCxnSpPr/>
            <p:nvPr/>
          </p:nvCxnSpPr>
          <p:spPr>
            <a:xfrm>
              <a:off x="6905125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0FD1041E-0AE9-4366-8D4B-677273B1081F}"/>
                </a:ext>
              </a:extLst>
            </p:cNvPr>
            <p:cNvCxnSpPr/>
            <p:nvPr/>
          </p:nvCxnSpPr>
          <p:spPr>
            <a:xfrm>
              <a:off x="711703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B1251F84-54E5-4DE7-80C0-D7B5A77F9A8D}"/>
                </a:ext>
              </a:extLst>
            </p:cNvPr>
            <p:cNvCxnSpPr/>
            <p:nvPr/>
          </p:nvCxnSpPr>
          <p:spPr>
            <a:xfrm>
              <a:off x="7328950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3939C3DE-CAA4-44DE-8B8F-42C9A293DFBA}"/>
                </a:ext>
              </a:extLst>
            </p:cNvPr>
            <p:cNvCxnSpPr/>
            <p:nvPr/>
          </p:nvCxnSpPr>
          <p:spPr>
            <a:xfrm>
              <a:off x="754086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F060BF95-FD8F-4A01-9378-E4610B744D27}"/>
                </a:ext>
              </a:extLst>
            </p:cNvPr>
            <p:cNvCxnSpPr/>
            <p:nvPr/>
          </p:nvCxnSpPr>
          <p:spPr>
            <a:xfrm>
              <a:off x="795924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BC6AC4EE-E6A0-428A-BDEC-8E579F3A62E4}"/>
                </a:ext>
              </a:extLst>
            </p:cNvPr>
            <p:cNvCxnSpPr/>
            <p:nvPr/>
          </p:nvCxnSpPr>
          <p:spPr>
            <a:xfrm>
              <a:off x="8171160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CF5A4F3-4B5F-46EB-AAC9-70A6FAECB9D1}"/>
                </a:ext>
              </a:extLst>
            </p:cNvPr>
            <p:cNvCxnSpPr/>
            <p:nvPr/>
          </p:nvCxnSpPr>
          <p:spPr>
            <a:xfrm>
              <a:off x="838307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1F8AFD39-ABFD-49AF-97F1-5C5C4F6A9D6F}"/>
                </a:ext>
              </a:extLst>
            </p:cNvPr>
            <p:cNvCxnSpPr/>
            <p:nvPr/>
          </p:nvCxnSpPr>
          <p:spPr>
            <a:xfrm>
              <a:off x="8794729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E761EA13-BF8A-40D0-B3C0-FD0A0A63CE6C}"/>
                </a:ext>
              </a:extLst>
            </p:cNvPr>
            <p:cNvCxnSpPr/>
            <p:nvPr/>
          </p:nvCxnSpPr>
          <p:spPr>
            <a:xfrm>
              <a:off x="9006641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2C3CEC87-34AE-40FD-9B6D-40A36EED68D9}"/>
                </a:ext>
              </a:extLst>
            </p:cNvPr>
            <p:cNvCxnSpPr/>
            <p:nvPr/>
          </p:nvCxnSpPr>
          <p:spPr>
            <a:xfrm>
              <a:off x="9218553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CE6EAC2B-56D4-499C-B45E-7FB0D0F8AA5F}"/>
                </a:ext>
              </a:extLst>
            </p:cNvPr>
            <p:cNvCxnSpPr/>
            <p:nvPr/>
          </p:nvCxnSpPr>
          <p:spPr>
            <a:xfrm>
              <a:off x="9430466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4F8648EA-922E-4F7E-9051-2D57EC6A7885}"/>
                </a:ext>
              </a:extLst>
            </p:cNvPr>
            <p:cNvCxnSpPr/>
            <p:nvPr/>
          </p:nvCxnSpPr>
          <p:spPr>
            <a:xfrm>
              <a:off x="9642379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70BF99AE-0F75-47B2-9C70-822AB725992A}"/>
                </a:ext>
              </a:extLst>
            </p:cNvPr>
            <p:cNvCxnSpPr/>
            <p:nvPr/>
          </p:nvCxnSpPr>
          <p:spPr>
            <a:xfrm>
              <a:off x="9854937" y="2946919"/>
              <a:ext cx="0" cy="2681619"/>
            </a:xfrm>
            <a:prstGeom prst="line">
              <a:avLst/>
            </a:prstGeom>
            <a:ln>
              <a:solidFill>
                <a:srgbClr val="BEE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EE0B3833-D1ED-49FA-B55B-719A88B3DA5E}"/>
              </a:ext>
            </a:extLst>
          </p:cNvPr>
          <p:cNvSpPr/>
          <p:nvPr/>
        </p:nvSpPr>
        <p:spPr>
          <a:xfrm>
            <a:off x="891395" y="3231936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Ley Municipal de Vivienda y Hábitat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BBA158E-A7E7-4974-93AE-AE8B14A2348D}"/>
              </a:ext>
            </a:extLst>
          </p:cNvPr>
          <p:cNvSpPr/>
          <p:nvPr/>
        </p:nvSpPr>
        <p:spPr>
          <a:xfrm>
            <a:off x="891395" y="3743678"/>
            <a:ext cx="50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Instituto Municipal de Vivienda y Hábitat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D86649-FEDA-4B52-9090-A60CD5DF564F}"/>
              </a:ext>
            </a:extLst>
          </p:cNvPr>
          <p:cNvSpPr/>
          <p:nvPr/>
        </p:nvSpPr>
        <p:spPr>
          <a:xfrm>
            <a:off x="891396" y="4255420"/>
            <a:ext cx="50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1600" dirty="0"/>
              <a:t>Observatorio del Suelo y </a:t>
            </a:r>
          </a:p>
          <a:p>
            <a:pPr algn="r"/>
            <a:r>
              <a:rPr lang="es-BO" sz="1600" dirty="0"/>
              <a:t>del Mercado Inmobiliario de La Paz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2F3A2C3-B5F2-478E-9944-8BE7040759E5}"/>
              </a:ext>
            </a:extLst>
          </p:cNvPr>
          <p:cNvSpPr/>
          <p:nvPr/>
        </p:nvSpPr>
        <p:spPr>
          <a:xfrm>
            <a:off x="1405472" y="737611"/>
            <a:ext cx="1010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2400" b="1" i="1" dirty="0">
                <a:solidFill>
                  <a:srgbClr val="D9E14F"/>
                </a:solidFill>
              </a:rPr>
              <a:t>Municipio posicionado como</a:t>
            </a:r>
          </a:p>
          <a:p>
            <a:pPr algn="ctr"/>
            <a:r>
              <a:rPr lang="es-BO" sz="2400" b="1" i="1" dirty="0">
                <a:solidFill>
                  <a:srgbClr val="D9E14F"/>
                </a:solidFill>
              </a:rPr>
              <a:t>referente para la gestión de vivienda y hábitat dignos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BF59018-C83E-4985-AE3F-B758D426F0CB}"/>
              </a:ext>
            </a:extLst>
          </p:cNvPr>
          <p:cNvCxnSpPr>
            <a:cxnSpLocks/>
          </p:cNvCxnSpPr>
          <p:nvPr/>
        </p:nvCxnSpPr>
        <p:spPr>
          <a:xfrm>
            <a:off x="2016087" y="3087310"/>
            <a:ext cx="8924440" cy="0"/>
          </a:xfrm>
          <a:prstGeom prst="line">
            <a:avLst/>
          </a:prstGeom>
          <a:ln w="28575">
            <a:solidFill>
              <a:srgbClr val="BEE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AC4048C-E8AF-44A0-B45A-91464F44D040}"/>
              </a:ext>
            </a:extLst>
          </p:cNvPr>
          <p:cNvCxnSpPr>
            <a:cxnSpLocks/>
          </p:cNvCxnSpPr>
          <p:nvPr/>
        </p:nvCxnSpPr>
        <p:spPr>
          <a:xfrm>
            <a:off x="6042210" y="2601984"/>
            <a:ext cx="0" cy="2800333"/>
          </a:xfrm>
          <a:prstGeom prst="line">
            <a:avLst/>
          </a:prstGeom>
          <a:ln w="28575">
            <a:solidFill>
              <a:srgbClr val="BEE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56804BE-7928-4F29-913E-AB3E490895B5}"/>
              </a:ext>
            </a:extLst>
          </p:cNvPr>
          <p:cNvGrpSpPr/>
          <p:nvPr/>
        </p:nvGrpSpPr>
        <p:grpSpPr>
          <a:xfrm>
            <a:off x="6628792" y="2115921"/>
            <a:ext cx="3287956" cy="831000"/>
            <a:chOff x="6514492" y="1704977"/>
            <a:chExt cx="3287956" cy="831000"/>
          </a:xfrm>
        </p:grpSpPr>
        <p:sp>
          <p:nvSpPr>
            <p:cNvPr id="18" name="103 Rectángulo">
              <a:extLst>
                <a:ext uri="{FF2B5EF4-FFF2-40B4-BE49-F238E27FC236}">
                  <a16:creationId xmlns:a16="http://schemas.microsoft.com/office/drawing/2014/main" id="{9F8FCAD1-AA08-4AC2-8EFC-0F0712496A8B}"/>
                </a:ext>
              </a:extLst>
            </p:cNvPr>
            <p:cNvSpPr/>
            <p:nvPr/>
          </p:nvSpPr>
          <p:spPr>
            <a:xfrm rot="16200000">
              <a:off x="7428027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Corto Plazo</a:t>
              </a:r>
            </a:p>
          </p:txBody>
        </p:sp>
        <p:sp>
          <p:nvSpPr>
            <p:cNvPr id="19" name="104 Rectángulo">
              <a:extLst>
                <a:ext uri="{FF2B5EF4-FFF2-40B4-BE49-F238E27FC236}">
                  <a16:creationId xmlns:a16="http://schemas.microsoft.com/office/drawing/2014/main" id="{5C795C1D-1874-49DF-B858-B51E9BDDBBEB}"/>
                </a:ext>
              </a:extLst>
            </p:cNvPr>
            <p:cNvSpPr/>
            <p:nvPr/>
          </p:nvSpPr>
          <p:spPr>
            <a:xfrm rot="16200000">
              <a:off x="7637991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Mediano Plazo</a:t>
              </a:r>
            </a:p>
          </p:txBody>
        </p:sp>
        <p:sp>
          <p:nvSpPr>
            <p:cNvPr id="20" name="105 Rectángulo">
              <a:extLst>
                <a:ext uri="{FF2B5EF4-FFF2-40B4-BE49-F238E27FC236}">
                  <a16:creationId xmlns:a16="http://schemas.microsoft.com/office/drawing/2014/main" id="{FCA89BEB-430D-4F59-9ACE-DF95E3255DFD}"/>
                </a:ext>
              </a:extLst>
            </p:cNvPr>
            <p:cNvSpPr/>
            <p:nvPr/>
          </p:nvSpPr>
          <p:spPr>
            <a:xfrm rot="16200000">
              <a:off x="784795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Largo Plazo</a:t>
              </a:r>
            </a:p>
          </p:txBody>
        </p:sp>
        <p:sp>
          <p:nvSpPr>
            <p:cNvPr id="21" name="107 Rectángulo">
              <a:extLst>
                <a:ext uri="{FF2B5EF4-FFF2-40B4-BE49-F238E27FC236}">
                  <a16:creationId xmlns:a16="http://schemas.microsoft.com/office/drawing/2014/main" id="{A857F499-5393-4E15-A6C4-6083DC1D844E}"/>
                </a:ext>
              </a:extLst>
            </p:cNvPr>
            <p:cNvSpPr/>
            <p:nvPr/>
          </p:nvSpPr>
          <p:spPr>
            <a:xfrm rot="16200000">
              <a:off x="6378207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Distrital</a:t>
              </a:r>
            </a:p>
          </p:txBody>
        </p:sp>
        <p:sp>
          <p:nvSpPr>
            <p:cNvPr id="22" name="108 Rectángulo">
              <a:extLst>
                <a:ext uri="{FF2B5EF4-FFF2-40B4-BE49-F238E27FC236}">
                  <a16:creationId xmlns:a16="http://schemas.microsoft.com/office/drawing/2014/main" id="{0BDD09A6-4328-4688-BC7B-B20F8CB954CC}"/>
                </a:ext>
              </a:extLst>
            </p:cNvPr>
            <p:cNvSpPr/>
            <p:nvPr/>
          </p:nvSpPr>
          <p:spPr>
            <a:xfrm rot="16200000">
              <a:off x="679813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Municipal</a:t>
              </a:r>
            </a:p>
          </p:txBody>
        </p:sp>
        <p:sp>
          <p:nvSpPr>
            <p:cNvPr id="23" name="109 Rectángulo">
              <a:extLst>
                <a:ext uri="{FF2B5EF4-FFF2-40B4-BE49-F238E27FC236}">
                  <a16:creationId xmlns:a16="http://schemas.microsoft.com/office/drawing/2014/main" id="{94E67246-ED65-4C8E-AC9E-4DAC463A5A2C}"/>
                </a:ext>
              </a:extLst>
            </p:cNvPr>
            <p:cNvSpPr/>
            <p:nvPr/>
          </p:nvSpPr>
          <p:spPr>
            <a:xfrm rot="16200000">
              <a:off x="7008099" y="2051226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Metropolitano</a:t>
              </a:r>
            </a:p>
          </p:txBody>
        </p:sp>
        <p:sp>
          <p:nvSpPr>
            <p:cNvPr id="30" name="107 Rectángulo">
              <a:extLst>
                <a:ext uri="{FF2B5EF4-FFF2-40B4-BE49-F238E27FC236}">
                  <a16:creationId xmlns:a16="http://schemas.microsoft.com/office/drawing/2014/main" id="{92719009-1C5C-49B0-9C1D-10FF2CAB58DF}"/>
                </a:ext>
              </a:extLst>
            </p:cNvPr>
            <p:cNvSpPr/>
            <p:nvPr/>
          </p:nvSpPr>
          <p:spPr>
            <a:xfrm rot="16200000">
              <a:off x="6588171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Macrodistrital</a:t>
              </a:r>
            </a:p>
          </p:txBody>
        </p:sp>
        <p:sp>
          <p:nvSpPr>
            <p:cNvPr id="31" name="107 Rectángulo">
              <a:extLst>
                <a:ext uri="{FF2B5EF4-FFF2-40B4-BE49-F238E27FC236}">
                  <a16:creationId xmlns:a16="http://schemas.microsoft.com/office/drawing/2014/main" id="{7EF4261B-7D66-4FB8-9A92-4D79D6AAC2E8}"/>
                </a:ext>
              </a:extLst>
            </p:cNvPr>
            <p:cNvSpPr/>
            <p:nvPr/>
          </p:nvSpPr>
          <p:spPr>
            <a:xfrm rot="16200000">
              <a:off x="6168243" y="2051228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Barrial</a:t>
              </a:r>
            </a:p>
          </p:txBody>
        </p:sp>
        <p:sp>
          <p:nvSpPr>
            <p:cNvPr id="34" name="103 Rectángulo">
              <a:extLst>
                <a:ext uri="{FF2B5EF4-FFF2-40B4-BE49-F238E27FC236}">
                  <a16:creationId xmlns:a16="http://schemas.microsoft.com/office/drawing/2014/main" id="{50A2CA78-7104-475F-8DDE-A41BA6AF1182}"/>
                </a:ext>
              </a:extLst>
            </p:cNvPr>
            <p:cNvSpPr/>
            <p:nvPr/>
          </p:nvSpPr>
          <p:spPr>
            <a:xfrm rot="16200000">
              <a:off x="8267883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Suelo</a:t>
              </a:r>
            </a:p>
          </p:txBody>
        </p:sp>
        <p:sp>
          <p:nvSpPr>
            <p:cNvPr id="35" name="104 Rectángulo">
              <a:extLst>
                <a:ext uri="{FF2B5EF4-FFF2-40B4-BE49-F238E27FC236}">
                  <a16:creationId xmlns:a16="http://schemas.microsoft.com/office/drawing/2014/main" id="{37F83515-5121-4D8E-9C82-781B34817C09}"/>
                </a:ext>
              </a:extLst>
            </p:cNvPr>
            <p:cNvSpPr/>
            <p:nvPr/>
          </p:nvSpPr>
          <p:spPr>
            <a:xfrm rot="16200000">
              <a:off x="8477847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Ocupación</a:t>
              </a:r>
            </a:p>
          </p:txBody>
        </p:sp>
        <p:sp>
          <p:nvSpPr>
            <p:cNvPr id="36" name="105 Rectángulo">
              <a:extLst>
                <a:ext uri="{FF2B5EF4-FFF2-40B4-BE49-F238E27FC236}">
                  <a16:creationId xmlns:a16="http://schemas.microsoft.com/office/drawing/2014/main" id="{883A1E52-836F-4DD1-B428-B957885C49CF}"/>
                </a:ext>
              </a:extLst>
            </p:cNvPr>
            <p:cNvSpPr/>
            <p:nvPr/>
          </p:nvSpPr>
          <p:spPr>
            <a:xfrm rot="16200000">
              <a:off x="8687811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Hábitat</a:t>
              </a:r>
            </a:p>
          </p:txBody>
        </p:sp>
        <p:sp>
          <p:nvSpPr>
            <p:cNvPr id="37" name="105 Rectángulo">
              <a:extLst>
                <a:ext uri="{FF2B5EF4-FFF2-40B4-BE49-F238E27FC236}">
                  <a16:creationId xmlns:a16="http://schemas.microsoft.com/office/drawing/2014/main" id="{7E850302-B300-420B-B31F-825913487828}"/>
                </a:ext>
              </a:extLst>
            </p:cNvPr>
            <p:cNvSpPr/>
            <p:nvPr/>
          </p:nvSpPr>
          <p:spPr>
            <a:xfrm rot="16200000">
              <a:off x="8897775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Riesgos</a:t>
              </a:r>
            </a:p>
          </p:txBody>
        </p:sp>
        <p:sp>
          <p:nvSpPr>
            <p:cNvPr id="38" name="105 Rectángulo">
              <a:extLst>
                <a:ext uri="{FF2B5EF4-FFF2-40B4-BE49-F238E27FC236}">
                  <a16:creationId xmlns:a16="http://schemas.microsoft.com/office/drawing/2014/main" id="{607AE27D-D660-4986-A31B-EA2CA051CB0C}"/>
                </a:ext>
              </a:extLst>
            </p:cNvPr>
            <p:cNvSpPr/>
            <p:nvPr/>
          </p:nvSpPr>
          <p:spPr>
            <a:xfrm rot="16200000">
              <a:off x="9107739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Accesibilidad</a:t>
              </a:r>
            </a:p>
          </p:txBody>
        </p:sp>
        <p:sp>
          <p:nvSpPr>
            <p:cNvPr id="39" name="105 Rectángulo">
              <a:extLst>
                <a:ext uri="{FF2B5EF4-FFF2-40B4-BE49-F238E27FC236}">
                  <a16:creationId xmlns:a16="http://schemas.microsoft.com/office/drawing/2014/main" id="{2A0340E7-FDBD-4F79-BE4C-1E885B4950A9}"/>
                </a:ext>
              </a:extLst>
            </p:cNvPr>
            <p:cNvSpPr/>
            <p:nvPr/>
          </p:nvSpPr>
          <p:spPr>
            <a:xfrm rot="16200000">
              <a:off x="9317700" y="2051227"/>
              <a:ext cx="830998" cy="138499"/>
            </a:xfrm>
            <a:prstGeom prst="rect">
              <a:avLst/>
            </a:prstGeom>
            <a:solidFill>
              <a:srgbClr val="BEE4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BO" sz="900" dirty="0"/>
                <a:t>Habitabilidad</a:t>
              </a: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AB258B2-4525-4655-B408-581552EDA7EA}"/>
              </a:ext>
            </a:extLst>
          </p:cNvPr>
          <p:cNvSpPr/>
          <p:nvPr/>
        </p:nvSpPr>
        <p:spPr>
          <a:xfrm>
            <a:off x="891396" y="2651282"/>
            <a:ext cx="5043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b="1" dirty="0">
                <a:solidFill>
                  <a:srgbClr val="9DD7DB"/>
                </a:solidFill>
              </a:rPr>
              <a:t>Programas y proyectos</a:t>
            </a: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E1D2D534-0C55-440C-A7BF-78EB0873B56F}"/>
              </a:ext>
            </a:extLst>
          </p:cNvPr>
          <p:cNvSpPr/>
          <p:nvPr/>
        </p:nvSpPr>
        <p:spPr>
          <a:xfrm>
            <a:off x="7258631" y="332324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2A29624B-F425-4489-AC1A-06A0D0BEAD6A}"/>
              </a:ext>
            </a:extLst>
          </p:cNvPr>
          <p:cNvSpPr/>
          <p:nvPr/>
        </p:nvSpPr>
        <p:spPr>
          <a:xfrm>
            <a:off x="7888532" y="332324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9AE0955F-888E-46A3-8BC6-F2202E1A4658}"/>
              </a:ext>
            </a:extLst>
          </p:cNvPr>
          <p:cNvSpPr/>
          <p:nvPr/>
        </p:nvSpPr>
        <p:spPr>
          <a:xfrm>
            <a:off x="8098461" y="332324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CE39A5FA-58AA-4B02-B0AA-6C22ECAB7780}"/>
              </a:ext>
            </a:extLst>
          </p:cNvPr>
          <p:cNvSpPr/>
          <p:nvPr/>
        </p:nvSpPr>
        <p:spPr>
          <a:xfrm>
            <a:off x="8728431" y="332324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573C6CD6-9FE0-481B-9BBB-AF21A07ECA27}"/>
              </a:ext>
            </a:extLst>
          </p:cNvPr>
          <p:cNvSpPr/>
          <p:nvPr/>
        </p:nvSpPr>
        <p:spPr>
          <a:xfrm>
            <a:off x="8938413" y="332324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69478EF4-97D0-4EBD-8F9F-A1DB81C30524}"/>
              </a:ext>
            </a:extLst>
          </p:cNvPr>
          <p:cNvSpPr/>
          <p:nvPr/>
        </p:nvSpPr>
        <p:spPr>
          <a:xfrm>
            <a:off x="9568305" y="332324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4B1D250A-1D8B-41F3-B289-C80724AA1CFD}"/>
              </a:ext>
            </a:extLst>
          </p:cNvPr>
          <p:cNvSpPr/>
          <p:nvPr/>
        </p:nvSpPr>
        <p:spPr>
          <a:xfrm>
            <a:off x="9778249" y="3323249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4635322D-EE2D-4492-B109-C9800337A9AF}"/>
              </a:ext>
            </a:extLst>
          </p:cNvPr>
          <p:cNvSpPr/>
          <p:nvPr/>
        </p:nvSpPr>
        <p:spPr>
          <a:xfrm>
            <a:off x="7258631" y="384371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592BE5C3-4E07-4303-8923-B7CA4F6D421B}"/>
              </a:ext>
            </a:extLst>
          </p:cNvPr>
          <p:cNvSpPr/>
          <p:nvPr/>
        </p:nvSpPr>
        <p:spPr>
          <a:xfrm>
            <a:off x="8308495" y="384371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296D03BA-27FF-4C8E-8C6B-0E9DED7CFD1E}"/>
              </a:ext>
            </a:extLst>
          </p:cNvPr>
          <p:cNvSpPr/>
          <p:nvPr/>
        </p:nvSpPr>
        <p:spPr>
          <a:xfrm>
            <a:off x="8728431" y="384371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0B53866B-F14A-48C9-8F8A-CD14BC54E513}"/>
              </a:ext>
            </a:extLst>
          </p:cNvPr>
          <p:cNvSpPr/>
          <p:nvPr/>
        </p:nvSpPr>
        <p:spPr>
          <a:xfrm>
            <a:off x="9568305" y="384371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04F873D1-7013-4FA0-B319-8508EA8A6DD5}"/>
              </a:ext>
            </a:extLst>
          </p:cNvPr>
          <p:cNvSpPr/>
          <p:nvPr/>
        </p:nvSpPr>
        <p:spPr>
          <a:xfrm>
            <a:off x="9778249" y="3843713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416F24D0-C7CE-4A4C-8FB4-4A43E6DDC5E1}"/>
              </a:ext>
            </a:extLst>
          </p:cNvPr>
          <p:cNvSpPr/>
          <p:nvPr/>
        </p:nvSpPr>
        <p:spPr>
          <a:xfrm>
            <a:off x="7258631" y="4478565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E9E25B1F-4E31-42ED-886E-685872510F6E}"/>
              </a:ext>
            </a:extLst>
          </p:cNvPr>
          <p:cNvSpPr/>
          <p:nvPr/>
        </p:nvSpPr>
        <p:spPr>
          <a:xfrm>
            <a:off x="7888532" y="4478565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871781AE-544C-4A96-B973-D6DAC0E04515}"/>
              </a:ext>
            </a:extLst>
          </p:cNvPr>
          <p:cNvSpPr/>
          <p:nvPr/>
        </p:nvSpPr>
        <p:spPr>
          <a:xfrm>
            <a:off x="8728431" y="4478565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8F87AF22-C9D3-4AA8-BBE7-5593A6378B4A}"/>
              </a:ext>
            </a:extLst>
          </p:cNvPr>
          <p:cNvSpPr/>
          <p:nvPr/>
        </p:nvSpPr>
        <p:spPr>
          <a:xfrm>
            <a:off x="9148342" y="4478565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21BE88D8-739E-43A1-A63B-0C856F44E794}"/>
              </a:ext>
            </a:extLst>
          </p:cNvPr>
          <p:cNvSpPr/>
          <p:nvPr/>
        </p:nvSpPr>
        <p:spPr>
          <a:xfrm>
            <a:off x="9568305" y="4478565"/>
            <a:ext cx="138483" cy="138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84D87C4F-EF81-4DAE-8736-B9D91EB6EAEE}"/>
              </a:ext>
            </a:extLst>
          </p:cNvPr>
          <p:cNvSpPr/>
          <p:nvPr/>
        </p:nvSpPr>
        <p:spPr>
          <a:xfrm rot="16200000">
            <a:off x="-2454420" y="3136611"/>
            <a:ext cx="6858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3200" b="1" dirty="0">
                <a:solidFill>
                  <a:schemeClr val="bg1"/>
                </a:solidFill>
              </a:rPr>
              <a:t>INSTITUCIONAL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CB73A53D-8D53-401D-996E-442B49FCE8F8}"/>
              </a:ext>
            </a:extLst>
          </p:cNvPr>
          <p:cNvSpPr/>
          <p:nvPr/>
        </p:nvSpPr>
        <p:spPr>
          <a:xfrm>
            <a:off x="0" y="944445"/>
            <a:ext cx="255591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s-BO" dirty="0">
                <a:solidFill>
                  <a:schemeClr val="bg1"/>
                </a:solidFill>
                <a:latin typeface="Swis721 Blk BT" panose="020B0904030502020204" pitchFamily="34" charset="0"/>
              </a:rPr>
              <a:t>POLÍTICA</a:t>
            </a:r>
            <a:endParaRPr lang="en-US" dirty="0">
              <a:solidFill>
                <a:schemeClr val="bg1"/>
              </a:solidFill>
              <a:latin typeface="Swis721 Blk BT" panose="020B0904030502020204" pitchFamily="34" charset="0"/>
            </a:endParaRPr>
          </a:p>
        </p:txBody>
      </p:sp>
      <p:sp>
        <p:nvSpPr>
          <p:cNvPr id="105" name="107 Rectángulo">
            <a:extLst>
              <a:ext uri="{FF2B5EF4-FFF2-40B4-BE49-F238E27FC236}">
                <a16:creationId xmlns:a16="http://schemas.microsoft.com/office/drawing/2014/main" id="{9F299326-9009-46F1-B2C8-9BCEBC520D7D}"/>
              </a:ext>
            </a:extLst>
          </p:cNvPr>
          <p:cNvSpPr/>
          <p:nvPr/>
        </p:nvSpPr>
        <p:spPr>
          <a:xfrm>
            <a:off x="6730275" y="1919197"/>
            <a:ext cx="83099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ESCALA</a:t>
            </a:r>
          </a:p>
        </p:txBody>
      </p:sp>
      <p:sp>
        <p:nvSpPr>
          <p:cNvPr id="106" name="107 Rectángulo">
            <a:extLst>
              <a:ext uri="{FF2B5EF4-FFF2-40B4-BE49-F238E27FC236}">
                <a16:creationId xmlns:a16="http://schemas.microsoft.com/office/drawing/2014/main" id="{D8567C8E-476C-4E90-AD9B-C9A57A5E6113}"/>
              </a:ext>
            </a:extLst>
          </p:cNvPr>
          <p:cNvSpPr/>
          <p:nvPr/>
        </p:nvSpPr>
        <p:spPr>
          <a:xfrm>
            <a:off x="7709562" y="1919197"/>
            <a:ext cx="976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TEMPORALIDAD</a:t>
            </a:r>
          </a:p>
        </p:txBody>
      </p:sp>
      <p:sp>
        <p:nvSpPr>
          <p:cNvPr id="107" name="107 Rectángulo">
            <a:extLst>
              <a:ext uri="{FF2B5EF4-FFF2-40B4-BE49-F238E27FC236}">
                <a16:creationId xmlns:a16="http://schemas.microsoft.com/office/drawing/2014/main" id="{FAB69038-B4CD-4738-B3ED-D31B73072A15}"/>
              </a:ext>
            </a:extLst>
          </p:cNvPr>
          <p:cNvSpPr/>
          <p:nvPr/>
        </p:nvSpPr>
        <p:spPr>
          <a:xfrm>
            <a:off x="8834074" y="1919197"/>
            <a:ext cx="976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000" b="1" dirty="0">
                <a:solidFill>
                  <a:schemeClr val="bg1">
                    <a:lumMod val="65000"/>
                  </a:schemeClr>
                </a:solidFill>
              </a:rPr>
              <a:t>PROBLEMÁTICA</a:t>
            </a: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AFD301A8-AA97-4BA4-96B6-1CAE1DF9C2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7656" y="5402317"/>
            <a:ext cx="1352152" cy="8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1544</Words>
  <Application>Microsoft Office PowerPoint</Application>
  <PresentationFormat>Panorámica</PresentationFormat>
  <Paragraphs>249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Swis721 Blk BT</vt:lpstr>
      <vt:lpstr>Swis721 BlkEx BT</vt:lpstr>
      <vt:lpstr>Times New Roman</vt:lpstr>
      <vt:lpstr>Arial</vt:lpstr>
      <vt:lpstr>Calibri Light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alfaro</dc:creator>
  <cp:lastModifiedBy>Javier Marcelo Arroyo Jimenez</cp:lastModifiedBy>
  <cp:revision>71</cp:revision>
  <dcterms:created xsi:type="dcterms:W3CDTF">2020-07-17T14:01:21Z</dcterms:created>
  <dcterms:modified xsi:type="dcterms:W3CDTF">2020-09-10T21:27:34Z</dcterms:modified>
</cp:coreProperties>
</file>